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9"/>
  </p:notesMasterIdLst>
  <p:sldIdLst>
    <p:sldId id="294" r:id="rId2"/>
    <p:sldId id="295" r:id="rId3"/>
    <p:sldId id="296" r:id="rId4"/>
    <p:sldId id="297" r:id="rId5"/>
    <p:sldId id="298" r:id="rId6"/>
    <p:sldId id="299" r:id="rId7"/>
    <p:sldId id="308" r:id="rId8"/>
    <p:sldId id="300" r:id="rId9"/>
    <p:sldId id="302" r:id="rId10"/>
    <p:sldId id="301" r:id="rId11"/>
    <p:sldId id="303" r:id="rId12"/>
    <p:sldId id="293" r:id="rId13"/>
    <p:sldId id="317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05" r:id="rId22"/>
    <p:sldId id="307" r:id="rId23"/>
    <p:sldId id="306" r:id="rId24"/>
    <p:sldId id="304" r:id="rId25"/>
    <p:sldId id="290" r:id="rId26"/>
    <p:sldId id="289" r:id="rId27"/>
    <p:sldId id="288" r:id="rId2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Helvetica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Helvetica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Helvetica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Helvetica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Helvetica" charset="0"/>
        <a:ea typeface="ＭＳ Ｐゴシック" charset="0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Helvetica" charset="0"/>
        <a:ea typeface="ＭＳ Ｐゴシック" charset="0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Helvetica" charset="0"/>
        <a:ea typeface="ＭＳ Ｐゴシック" charset="0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Helvetica" charset="0"/>
        <a:ea typeface="ＭＳ Ｐゴシック" charset="0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Helvetica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9E9"/>
    <a:srgbClr val="E6E4E4"/>
    <a:srgbClr val="E3D8AE"/>
    <a:srgbClr val="DDC4E3"/>
    <a:srgbClr val="18E3A1"/>
    <a:srgbClr val="055C2B"/>
    <a:srgbClr val="FF0000"/>
    <a:srgbClr val="66FFCC"/>
    <a:srgbClr val="0000FF"/>
    <a:srgbClr val="5BF7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25" autoAdjust="0"/>
    <p:restoredTop sz="99848" autoAdjust="0"/>
  </p:normalViewPr>
  <p:slideViewPr>
    <p:cSldViewPr>
      <p:cViewPr>
        <p:scale>
          <a:sx n="110" d="100"/>
          <a:sy n="110" d="100"/>
        </p:scale>
        <p:origin x="-1208" y="-2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omic Sans MS" charset="0"/>
              </a:defRPr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charset="0"/>
              </a:defRPr>
            </a:lvl1pPr>
          </a:lstStyle>
          <a:p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omic Sans MS" charset="0"/>
              </a:defRPr>
            </a:lvl1pPr>
          </a:lstStyle>
          <a:p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charset="0"/>
              </a:defRPr>
            </a:lvl1pPr>
          </a:lstStyle>
          <a:p>
            <a:fld id="{44421F2C-0956-4C41-A728-2A4A0F5BE4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1705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2421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14300"/>
            <a:ext cx="7772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609600"/>
            <a:ext cx="77724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rgbClr val="00008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rgbClr val="000080"/>
          </a:solidFill>
          <a:latin typeface="Chalkboard Bold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rgbClr val="000080"/>
          </a:solidFill>
          <a:latin typeface="Chalkboard Bold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rgbClr val="000080"/>
          </a:solidFill>
          <a:latin typeface="Chalkboard Bold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rgbClr val="000080"/>
          </a:solidFill>
          <a:latin typeface="Chalkboard Bold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000080"/>
          </a:solidFill>
          <a:latin typeface="Chalkboard Bold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000080"/>
          </a:solidFill>
          <a:latin typeface="Chalkboard Bold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000080"/>
          </a:solidFill>
          <a:latin typeface="Chalkboard Bold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000080"/>
          </a:solidFill>
          <a:latin typeface="Chalkboard Bold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charset="0"/>
        <a:buChar char="§"/>
        <a:defRPr>
          <a:solidFill>
            <a:srgbClr val="0000FF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Wingdings" charset="0"/>
        <a:buChar char="§"/>
        <a:defRPr sz="1600">
          <a:solidFill>
            <a:srgbClr val="FF0000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Wingdings" charset="0"/>
        <a:buChar char="§"/>
        <a:defRPr sz="1400">
          <a:solidFill>
            <a:srgbClr val="055C2B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70000"/>
        <a:buFont typeface="Wingdings" charset="0"/>
        <a:buChar char="§"/>
        <a:defRPr sz="1400">
          <a:solidFill>
            <a:srgbClr val="800080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70000"/>
        <a:buFont typeface="Wingdings" charset="0"/>
        <a:buChar char="§"/>
        <a:defRPr sz="1400">
          <a:solidFill>
            <a:srgbClr val="800080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70000"/>
        <a:buFont typeface="Wingdings" charset="0"/>
        <a:buChar char="§"/>
        <a:defRPr sz="1400">
          <a:solidFill>
            <a:srgbClr val="800080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70000"/>
        <a:buFont typeface="Wingdings" charset="0"/>
        <a:buChar char="§"/>
        <a:defRPr sz="1400">
          <a:solidFill>
            <a:srgbClr val="800080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70000"/>
        <a:buFont typeface="Wingdings" charset="0"/>
        <a:buChar char="§"/>
        <a:defRPr sz="1400">
          <a:solidFill>
            <a:srgbClr val="80008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Relationship Id="rId3" Type="http://schemas.openxmlformats.org/officeDocument/2006/relationships/image" Target="../media/image3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png"/><Relationship Id="rId5" Type="http://schemas.openxmlformats.org/officeDocument/2006/relationships/image" Target="../media/image9.emf"/><Relationship Id="rId6" Type="http://schemas.openxmlformats.org/officeDocument/2006/relationships/image" Target="../media/image10.emf"/><Relationship Id="rId7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91605"/>
            <a:ext cx="9144000" cy="6690195"/>
          </a:xfrm>
          <a:prstGeom prst="rect">
            <a:avLst/>
          </a:prstGeom>
        </p:spPr>
      </p:pic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676400"/>
            <a:ext cx="8610600" cy="1295400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</a:rPr>
              <a:t>Extreme Structure Functions… </a:t>
            </a:r>
            <a:br>
              <a:rPr lang="en-US" sz="3600" b="1">
                <a:solidFill>
                  <a:srgbClr val="0000FF"/>
                </a:solidFill>
              </a:rPr>
            </a:br>
            <a:r>
              <a:rPr lang="en-US" sz="3600" b="1">
                <a:solidFill>
                  <a:srgbClr val="0000FF"/>
                </a:solidFill>
              </a:rPr>
              <a:t>“Twist and Shout” with E615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72400" y="5486400"/>
            <a:ext cx="65504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JEP</a:t>
            </a:r>
          </a:p>
        </p:txBody>
      </p:sp>
      <p:cxnSp>
        <p:nvCxnSpPr>
          <p:cNvPr id="8" name="Curved Connector 7"/>
          <p:cNvCxnSpPr/>
          <p:nvPr/>
        </p:nvCxnSpPr>
        <p:spPr bwMode="auto">
          <a:xfrm rot="10800000">
            <a:off x="4800600" y="4495800"/>
            <a:ext cx="2971800" cy="1143000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" name="TextBox 2"/>
          <p:cNvSpPr txBox="1"/>
          <p:nvPr/>
        </p:nvSpPr>
        <p:spPr>
          <a:xfrm>
            <a:off x="2438400" y="6482844"/>
            <a:ext cx="4883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accent5">
                    <a:lumMod val="50000"/>
                  </a:schemeClr>
                </a:solidFill>
              </a:rPr>
              <a:t>September 22, 2012                        Jim Alexander  </a:t>
            </a:r>
          </a:p>
        </p:txBody>
      </p:sp>
    </p:spTree>
    <p:extLst>
      <p:ext uri="{BB962C8B-B14F-4D97-AF65-F5344CB8AC3E}">
        <p14:creationId xmlns:p14="http://schemas.microsoft.com/office/powerpoint/2010/main" val="323741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14300"/>
            <a:ext cx="8610600" cy="381000"/>
          </a:xfrm>
        </p:spPr>
        <p:txBody>
          <a:bodyPr/>
          <a:lstStyle/>
          <a:p>
            <a:r>
              <a:rPr lang="en-US"/>
              <a:t>E615 Performance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0" y="1219200"/>
            <a:ext cx="3505200" cy="3200400"/>
          </a:xfrm>
        </p:spPr>
        <p:txBody>
          <a:bodyPr/>
          <a:lstStyle/>
          <a:p>
            <a:r>
              <a:rPr lang="en-US"/>
              <a:t>Excellent acceptance at high x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Sufficient at high |cos</a:t>
            </a:r>
            <a:r>
              <a:rPr lang="en-US">
                <a:latin typeface="Symbol" charset="2"/>
                <a:cs typeface="Symbol" charset="2"/>
              </a:rPr>
              <a:t>q</a:t>
            </a:r>
            <a:r>
              <a:rPr lang="en-US"/>
              <a:t>|</a:t>
            </a:r>
          </a:p>
          <a:p>
            <a:pPr lvl="1"/>
            <a:r>
              <a:rPr lang="en-US"/>
              <a:t>Limited by aperture and beam hole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33400"/>
            <a:ext cx="5029200" cy="633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88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14300"/>
            <a:ext cx="8610600" cy="381000"/>
          </a:xfrm>
        </p:spPr>
        <p:txBody>
          <a:bodyPr/>
          <a:lstStyle/>
          <a:p>
            <a:r>
              <a:rPr lang="en-US"/>
              <a:t>Plenty of data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600200"/>
            <a:ext cx="5607376" cy="5130800"/>
          </a:xfrm>
          <a:prstGeom prst="rect">
            <a:avLst/>
          </a:prstGeom>
        </p:spPr>
      </p:pic>
      <p:pic>
        <p:nvPicPr>
          <p:cNvPr id="3" name="Picture 2" descr="evt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895600"/>
            <a:ext cx="3399164" cy="3225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72200" y="3124200"/>
            <a:ext cx="2226691" cy="338554"/>
          </a:xfrm>
          <a:prstGeom prst="rect">
            <a:avLst/>
          </a:prstGeom>
          <a:solidFill>
            <a:srgbClr val="E3D8AE"/>
          </a:solidFill>
        </p:spPr>
        <p:txBody>
          <a:bodyPr wrap="none" rtlCol="0">
            <a:spAutoFit/>
          </a:bodyPr>
          <a:lstStyle/>
          <a:p>
            <a:r>
              <a:rPr lang="en-US" sz="1600"/>
              <a:t>Engineering Run 1983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02906" y="1950355"/>
            <a:ext cx="3135694" cy="400110"/>
          </a:xfrm>
          <a:prstGeom prst="rect">
            <a:avLst/>
          </a:prstGeom>
          <a:solidFill>
            <a:srgbClr val="E3D8AE"/>
          </a:solidFill>
        </p:spPr>
        <p:txBody>
          <a:bodyPr wrap="none" rtlCol="0">
            <a:spAutoFit/>
          </a:bodyPr>
          <a:lstStyle/>
          <a:p>
            <a:r>
              <a:rPr lang="en-US"/>
              <a:t>Phys Rev D 39, 92 (1989)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2438400"/>
            <a:ext cx="1428596" cy="400110"/>
          </a:xfrm>
          <a:prstGeom prst="rect">
            <a:avLst/>
          </a:prstGeom>
          <a:solidFill>
            <a:srgbClr val="E3D8AE"/>
          </a:solidFill>
        </p:spPr>
        <p:txBody>
          <a:bodyPr wrap="none" rtlCol="0">
            <a:spAutoFit/>
          </a:bodyPr>
          <a:lstStyle/>
          <a:p>
            <a:r>
              <a:rPr lang="en-US"/>
              <a:t>36k events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72200" y="3505200"/>
            <a:ext cx="843350" cy="276999"/>
          </a:xfrm>
          <a:prstGeom prst="rect">
            <a:avLst/>
          </a:prstGeom>
          <a:solidFill>
            <a:srgbClr val="E3D8AE"/>
          </a:solidFill>
        </p:spPr>
        <p:txBody>
          <a:bodyPr wrap="none" rtlCol="0">
            <a:spAutoFit/>
          </a:bodyPr>
          <a:lstStyle/>
          <a:p>
            <a:r>
              <a:rPr lang="en-US" sz="1200"/>
              <a:t>1k events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838200"/>
            <a:ext cx="4860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Plot each mupair as point in x</a:t>
            </a:r>
            <a:r>
              <a:rPr lang="en-US" baseline="-25000">
                <a:latin typeface="Symbol" charset="2"/>
                <a:cs typeface="Symbol" charset="2"/>
              </a:rPr>
              <a:t>p</a:t>
            </a:r>
            <a:r>
              <a:rPr lang="en-US"/>
              <a:t>-x</a:t>
            </a:r>
            <a:r>
              <a:rPr lang="en-US" baseline="-25000"/>
              <a:t>N</a:t>
            </a:r>
            <a:r>
              <a:rPr lang="en-US"/>
              <a:t> plane.</a:t>
            </a: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719119"/>
            <a:ext cx="3207795" cy="14906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4497230">
            <a:off x="922456" y="4184551"/>
            <a:ext cx="9117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4 GeV</a:t>
            </a:r>
          </a:p>
        </p:txBody>
      </p:sp>
      <p:sp>
        <p:nvSpPr>
          <p:cNvPr id="12" name="TextBox 11"/>
          <p:cNvSpPr txBox="1"/>
          <p:nvPr/>
        </p:nvSpPr>
        <p:spPr>
          <a:xfrm rot="4032405">
            <a:off x="1549280" y="3291935"/>
            <a:ext cx="11256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8.5 GeV</a:t>
            </a:r>
          </a:p>
        </p:txBody>
      </p:sp>
      <p:sp>
        <p:nvSpPr>
          <p:cNvPr id="13" name="TextBox 12"/>
          <p:cNvSpPr txBox="1"/>
          <p:nvPr/>
        </p:nvSpPr>
        <p:spPr>
          <a:xfrm rot="3533397">
            <a:off x="2179780" y="2987090"/>
            <a:ext cx="1035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11 GeV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4580" y="3048000"/>
            <a:ext cx="587420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8000"/>
                </a:solidFill>
              </a:rPr>
              <a:t>x</a:t>
            </a:r>
            <a:r>
              <a:rPr lang="en-US" sz="3200" baseline="-25000">
                <a:solidFill>
                  <a:srgbClr val="008000"/>
                </a:solidFill>
              </a:rPr>
              <a:t>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32002" y="6019800"/>
            <a:ext cx="5399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00FF"/>
                </a:solidFill>
              </a:rPr>
              <a:t>x</a:t>
            </a:r>
            <a:r>
              <a:rPr lang="en-US" sz="3200" baseline="-2500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2819400" y="6324600"/>
            <a:ext cx="53340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  <a:ea typeface="ＭＳ Ｐゴシック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838200" y="6096000"/>
            <a:ext cx="48006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Straight Arrow Connector 22"/>
          <p:cNvCxnSpPr/>
          <p:nvPr/>
        </p:nvCxnSpPr>
        <p:spPr bwMode="auto">
          <a:xfrm rot="16200000">
            <a:off x="-1562099" y="3771900"/>
            <a:ext cx="48006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53745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14300"/>
            <a:ext cx="8610600" cy="381000"/>
          </a:xfrm>
        </p:spPr>
        <p:txBody>
          <a:bodyPr/>
          <a:lstStyle/>
          <a:p>
            <a:r>
              <a:rPr lang="en-US"/>
              <a:t>Structure Functions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143000"/>
            <a:ext cx="8001000" cy="685800"/>
          </a:xfrm>
        </p:spPr>
        <p:txBody>
          <a:bodyPr/>
          <a:lstStyle/>
          <a:p>
            <a:r>
              <a:rPr lang="en-US"/>
              <a:t>Project onto x</a:t>
            </a:r>
            <a:r>
              <a:rPr lang="en-US" baseline="-25000">
                <a:latin typeface="Symbol" charset="2"/>
                <a:cs typeface="Symbol" charset="2"/>
              </a:rPr>
              <a:t>p</a:t>
            </a:r>
            <a:r>
              <a:rPr lang="en-US"/>
              <a:t>, x</a:t>
            </a:r>
            <a:r>
              <a:rPr lang="en-US" baseline="-25000"/>
              <a:t>N</a:t>
            </a:r>
            <a:r>
              <a:rPr lang="en-US"/>
              <a:t> axes, correct for acceptance, efficiency…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2200"/>
            <a:ext cx="4696178" cy="3962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5735" y="2472018"/>
            <a:ext cx="4652065" cy="37763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00200" y="4648200"/>
            <a:ext cx="698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Pion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91200" y="4648200"/>
            <a:ext cx="11256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8000"/>
                </a:solidFill>
              </a:rPr>
              <a:t>Nucleon</a:t>
            </a:r>
          </a:p>
        </p:txBody>
      </p:sp>
    </p:spTree>
    <p:extLst>
      <p:ext uri="{BB962C8B-B14F-4D97-AF65-F5344CB8AC3E}">
        <p14:creationId xmlns:p14="http://schemas.microsoft.com/office/powerpoint/2010/main" val="3180181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14300"/>
            <a:ext cx="8610600" cy="381000"/>
          </a:xfrm>
        </p:spPr>
        <p:txBody>
          <a:bodyPr/>
          <a:lstStyle/>
          <a:p>
            <a:r>
              <a:rPr lang="en-US"/>
              <a:t>Structure Functions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143000"/>
            <a:ext cx="8001000" cy="685800"/>
          </a:xfrm>
        </p:spPr>
        <p:txBody>
          <a:bodyPr/>
          <a:lstStyle/>
          <a:p>
            <a:r>
              <a:rPr lang="en-US"/>
              <a:t>The “low mass anomaly”</a:t>
            </a:r>
          </a:p>
          <a:p>
            <a:r>
              <a:rPr lang="en-US"/>
              <a:t>Low x</a:t>
            </a:r>
            <a:r>
              <a:rPr lang="en-US" baseline="-25000"/>
              <a:t>N</a:t>
            </a:r>
            <a:r>
              <a:rPr lang="en-US"/>
              <a:t>, low mass </a:t>
            </a:r>
            <a:r>
              <a:rPr lang="en-US">
                <a:sym typeface="Wingdings"/>
              </a:rPr>
              <a:t> high x</a:t>
            </a:r>
            <a:r>
              <a:rPr lang="en-US" baseline="-25000">
                <a:sym typeface="Wingdings"/>
              </a:rPr>
              <a:t>F</a:t>
            </a:r>
            <a:r>
              <a:rPr lang="en-US">
                <a:sym typeface="Wingdings"/>
              </a:rPr>
              <a:t>, low M</a:t>
            </a:r>
            <a:r>
              <a:rPr lang="en-US" baseline="-25000">
                <a:latin typeface="Symbol" charset="2"/>
                <a:cs typeface="Symbol" charset="2"/>
                <a:sym typeface="Wingdings"/>
              </a:rPr>
              <a:t>mm</a:t>
            </a:r>
            <a:endParaRPr lang="en-US">
              <a:sym typeface="Wingdings"/>
            </a:endParaRPr>
          </a:p>
          <a:p>
            <a:r>
              <a:rPr lang="en-US">
                <a:sym typeface="Wingdings"/>
              </a:rPr>
              <a:t>Supported by other measurements (NA3)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2200"/>
            <a:ext cx="4696178" cy="3962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5735" y="2472018"/>
            <a:ext cx="4652065" cy="37763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00200" y="4648200"/>
            <a:ext cx="698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Pion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91200" y="4648200"/>
            <a:ext cx="11256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8000"/>
                </a:solidFill>
              </a:rPr>
              <a:t>Nucleon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5562600" y="3124200"/>
            <a:ext cx="914400" cy="1143000"/>
          </a:xfrm>
          <a:prstGeom prst="ellipse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  <a:ea typeface="ＭＳ Ｐゴシック" charset="0"/>
            </a:endParaRPr>
          </a:p>
        </p:txBody>
      </p:sp>
      <p:cxnSp>
        <p:nvCxnSpPr>
          <p:cNvPr id="13" name="Elbow Connector 12"/>
          <p:cNvCxnSpPr/>
          <p:nvPr/>
        </p:nvCxnSpPr>
        <p:spPr bwMode="auto">
          <a:xfrm>
            <a:off x="3886200" y="1371600"/>
            <a:ext cx="2133600" cy="1676400"/>
          </a:xfrm>
          <a:prstGeom prst="bentConnector3">
            <a:avLst>
              <a:gd name="adj1" fmla="val 99320"/>
            </a:avLst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819101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14300"/>
            <a:ext cx="4648200" cy="381000"/>
          </a:xfrm>
        </p:spPr>
        <p:txBody>
          <a:bodyPr/>
          <a:lstStyle/>
          <a:p>
            <a:r>
              <a:rPr lang="en-US"/>
              <a:t>The anomaly, cont’d…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181600" y="533400"/>
            <a:ext cx="3505200" cy="533400"/>
          </a:xfrm>
        </p:spPr>
        <p:txBody>
          <a:bodyPr/>
          <a:lstStyle/>
          <a:p>
            <a:r>
              <a:rPr lang="en-US"/>
              <a:t>Anomaly occurs in well-defined kinematic region;</a:t>
            </a:r>
          </a:p>
          <a:p>
            <a:r>
              <a:rPr lang="en-US"/>
              <a:t>Deviation is with respect to ‘conventional’ (ie, leading-twist) structure function parametrizations.</a:t>
            </a:r>
          </a:p>
          <a:p>
            <a:endParaRPr lang="en-US"/>
          </a:p>
          <a:p>
            <a:pPr lvl="1"/>
            <a:r>
              <a:rPr lang="en-US"/>
              <a:t>More text</a:t>
            </a:r>
          </a:p>
          <a:p>
            <a:pPr lvl="2"/>
            <a:r>
              <a:rPr lang="en-US"/>
              <a:t>Yet more text</a:t>
            </a:r>
          </a:p>
          <a:p>
            <a:pPr lvl="3"/>
            <a:r>
              <a:rPr lang="en-US"/>
              <a:t>And even more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46482" y="1875005"/>
            <a:ext cx="5398367" cy="44958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667000"/>
            <a:ext cx="4103466" cy="34671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4513942" y="1600200"/>
            <a:ext cx="228600" cy="5105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  <a:ea typeface="ＭＳ Ｐゴシック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32013" y="1524000"/>
            <a:ext cx="533400" cy="5181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  <a:ea typeface="ＭＳ Ｐゴシック" charset="0"/>
            </a:endParaRPr>
          </a:p>
        </p:txBody>
      </p:sp>
      <p:cxnSp>
        <p:nvCxnSpPr>
          <p:cNvPr id="6" name="Straight Arrow Connector 5"/>
          <p:cNvCxnSpPr>
            <a:endCxn id="10" idx="1"/>
          </p:cNvCxnSpPr>
          <p:nvPr/>
        </p:nvCxnSpPr>
        <p:spPr bwMode="auto">
          <a:xfrm>
            <a:off x="914400" y="6324601"/>
            <a:ext cx="3886200" cy="6378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914400" y="1447800"/>
            <a:ext cx="0" cy="4876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4800600" y="6096000"/>
            <a:ext cx="5399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00FF"/>
                </a:solidFill>
              </a:rPr>
              <a:t>x</a:t>
            </a:r>
            <a:r>
              <a:rPr lang="en-US" sz="3200" baseline="-2500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" y="838200"/>
            <a:ext cx="58742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8000"/>
                </a:solidFill>
              </a:rPr>
              <a:t>x</a:t>
            </a:r>
            <a:r>
              <a:rPr lang="en-US" sz="3200" baseline="-25000">
                <a:solidFill>
                  <a:srgbClr val="008000"/>
                </a:solidFill>
              </a:rPr>
              <a:t>N</a:t>
            </a:r>
          </a:p>
        </p:txBody>
      </p:sp>
      <p:sp>
        <p:nvSpPr>
          <p:cNvPr id="11" name="Oval 10"/>
          <p:cNvSpPr/>
          <p:nvPr/>
        </p:nvSpPr>
        <p:spPr bwMode="auto">
          <a:xfrm>
            <a:off x="2971800" y="5867400"/>
            <a:ext cx="1752600" cy="457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  <a:ea typeface="ＭＳ Ｐゴシック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6800" y="1371600"/>
            <a:ext cx="1955283" cy="276999"/>
          </a:xfrm>
          <a:prstGeom prst="rect">
            <a:avLst/>
          </a:prstGeom>
          <a:solidFill>
            <a:srgbClr val="E3D8AE"/>
          </a:solidFill>
        </p:spPr>
        <p:txBody>
          <a:bodyPr wrap="none" rtlCol="0">
            <a:spAutoFit/>
          </a:bodyPr>
          <a:lstStyle/>
          <a:p>
            <a:r>
              <a:rPr lang="en-US" sz="1200"/>
              <a:t>Phys Rev D 39, 92 (1989)</a:t>
            </a:r>
          </a:p>
        </p:txBody>
      </p:sp>
      <p:sp>
        <p:nvSpPr>
          <p:cNvPr id="16" name="Oval 15"/>
          <p:cNvSpPr/>
          <p:nvPr/>
        </p:nvSpPr>
        <p:spPr bwMode="auto">
          <a:xfrm rot="1902419">
            <a:off x="6778733" y="3186254"/>
            <a:ext cx="2209800" cy="869959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  <a:ea typeface="ＭＳ Ｐゴシック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01000" y="5715000"/>
            <a:ext cx="5104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ym typeface="Wingdings"/>
              </a:rPr>
              <a:t>x</a:t>
            </a:r>
            <a:r>
              <a:rPr lang="en-US" sz="2800" baseline="-25000">
                <a:sym typeface="Wingdings"/>
              </a:rPr>
              <a:t>F</a:t>
            </a:r>
            <a:endParaRPr lang="en-US" sz="2800"/>
          </a:p>
        </p:txBody>
      </p:sp>
      <p:sp>
        <p:nvSpPr>
          <p:cNvPr id="18" name="Rectangle 17"/>
          <p:cNvSpPr/>
          <p:nvPr/>
        </p:nvSpPr>
        <p:spPr bwMode="auto">
          <a:xfrm>
            <a:off x="7086600" y="5867400"/>
            <a:ext cx="22860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  <a:ea typeface="ＭＳ Ｐゴシック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43600" y="6324600"/>
            <a:ext cx="2646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Fits are over x</a:t>
            </a:r>
            <a:r>
              <a:rPr lang="en-US" baseline="-25000">
                <a:solidFill>
                  <a:srgbClr val="0000FF"/>
                </a:solidFill>
              </a:rPr>
              <a:t>N</a:t>
            </a:r>
            <a:r>
              <a:rPr lang="en-US">
                <a:solidFill>
                  <a:srgbClr val="0000FF"/>
                </a:solidFill>
              </a:rPr>
              <a:t>&gt;0.06</a:t>
            </a:r>
          </a:p>
        </p:txBody>
      </p:sp>
      <p:cxnSp>
        <p:nvCxnSpPr>
          <p:cNvPr id="19" name="Curved Connector 18"/>
          <p:cNvCxnSpPr/>
          <p:nvPr/>
        </p:nvCxnSpPr>
        <p:spPr bwMode="auto">
          <a:xfrm rot="5400000" flipH="1" flipV="1">
            <a:off x="6477000" y="4800600"/>
            <a:ext cx="2514600" cy="533400"/>
          </a:xfrm>
          <a:prstGeom prst="curvedConnector3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916235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14300"/>
            <a:ext cx="8610600" cy="381000"/>
          </a:xfrm>
        </p:spPr>
        <p:txBody>
          <a:bodyPr/>
          <a:lstStyle/>
          <a:p>
            <a:r>
              <a:rPr lang="en-US"/>
              <a:t>Parametrizing the Structure Function F</a:t>
            </a:r>
            <a:r>
              <a:rPr lang="en-US" baseline="-25000">
                <a:latin typeface="Symbol" charset="2"/>
                <a:cs typeface="Symbol" charset="2"/>
              </a:rPr>
              <a:t>p</a:t>
            </a:r>
            <a:r>
              <a:rPr lang="en-US"/>
              <a:t>.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" y="1066800"/>
            <a:ext cx="3962400" cy="3886200"/>
          </a:xfrm>
        </p:spPr>
        <p:txBody>
          <a:bodyPr/>
          <a:lstStyle/>
          <a:p>
            <a:r>
              <a:rPr lang="en-US"/>
              <a:t>Berger-Brodsky form had evolved  over the intervening years:</a:t>
            </a:r>
          </a:p>
          <a:p>
            <a:pPr lvl="1"/>
            <a:r>
              <a:rPr lang="en-US"/>
              <a:t>x dependence of second term had changed</a:t>
            </a:r>
          </a:p>
          <a:p>
            <a:pPr lvl="1"/>
            <a:r>
              <a:rPr lang="en-US"/>
              <a:t>Additional angular dependence </a:t>
            </a:r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r>
              <a:rPr lang="en-US"/>
              <a:t>E615 Fit function </a:t>
            </a:r>
          </a:p>
          <a:p>
            <a:pPr marL="0" indent="0">
              <a:buNone/>
            </a:pPr>
            <a:r>
              <a:rPr lang="en-US"/>
              <a:t>     (integrated over angles)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066800"/>
            <a:ext cx="5003557" cy="1765300"/>
          </a:xfrm>
          <a:prstGeom prst="rect">
            <a:avLst/>
          </a:prstGeom>
          <a:ln>
            <a:solidFill>
              <a:srgbClr val="3366FF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4038600"/>
            <a:ext cx="4876800" cy="1079500"/>
          </a:xfrm>
          <a:prstGeom prst="rect">
            <a:avLst/>
          </a:prstGeom>
          <a:ln>
            <a:solidFill>
              <a:srgbClr val="3366FF"/>
            </a:solidFill>
          </a:ln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368" y="5181600"/>
            <a:ext cx="2526632" cy="15240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>
            <a:off x="3048000" y="6096000"/>
            <a:ext cx="281940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381000" y="5638800"/>
            <a:ext cx="3576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Higher twist term is significant</a:t>
            </a:r>
          </a:p>
        </p:txBody>
      </p:sp>
    </p:spTree>
    <p:extLst>
      <p:ext uri="{BB962C8B-B14F-4D97-AF65-F5344CB8AC3E}">
        <p14:creationId xmlns:p14="http://schemas.microsoft.com/office/powerpoint/2010/main" val="3200860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14300"/>
            <a:ext cx="8610600" cy="381000"/>
          </a:xfrm>
        </p:spPr>
        <p:txBody>
          <a:bodyPr/>
          <a:lstStyle/>
          <a:p>
            <a:r>
              <a:rPr lang="en-US"/>
              <a:t>The Angular Distribution d</a:t>
            </a:r>
            <a:r>
              <a:rPr lang="en-US">
                <a:latin typeface="Symbol" charset="2"/>
                <a:cs typeface="Symbol" charset="2"/>
              </a:rPr>
              <a:t>s</a:t>
            </a:r>
            <a:r>
              <a:rPr lang="en-US"/>
              <a:t>/dcos</a:t>
            </a:r>
            <a:r>
              <a:rPr lang="en-US">
                <a:latin typeface="Symbol" charset="2"/>
                <a:cs typeface="Symbol" charset="2"/>
              </a:rPr>
              <a:t>q</a:t>
            </a:r>
            <a:r>
              <a:rPr lang="en-US"/>
              <a:t>.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105400" y="762000"/>
            <a:ext cx="3962400" cy="5867400"/>
          </a:xfrm>
        </p:spPr>
        <p:txBody>
          <a:bodyPr/>
          <a:lstStyle/>
          <a:p>
            <a:r>
              <a:rPr lang="en-US"/>
              <a:t>Examine d</a:t>
            </a:r>
            <a:r>
              <a:rPr lang="en-US">
                <a:latin typeface="Symbol" charset="2"/>
                <a:cs typeface="Symbol" charset="2"/>
              </a:rPr>
              <a:t>s</a:t>
            </a:r>
            <a:r>
              <a:rPr lang="en-US"/>
              <a:t>/dcos</a:t>
            </a:r>
            <a:r>
              <a:rPr lang="en-US">
                <a:latin typeface="Symbol" charset="2"/>
                <a:cs typeface="Symbol" charset="2"/>
              </a:rPr>
              <a:t>q</a:t>
            </a:r>
            <a:r>
              <a:rPr lang="en-US"/>
              <a:t> in bins of x</a:t>
            </a:r>
          </a:p>
          <a:p>
            <a:pPr lvl="1"/>
            <a:r>
              <a:rPr lang="en-US"/>
              <a:t>Low x: normal leading twist</a:t>
            </a:r>
          </a:p>
          <a:p>
            <a:pPr lvl="1"/>
            <a:r>
              <a:rPr lang="en-US"/>
              <a:t>High x: higher twist?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609600"/>
            <a:ext cx="4880975" cy="62484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3962400"/>
            <a:ext cx="1724758" cy="8382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752600"/>
            <a:ext cx="3822700" cy="1295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0318" y="3060700"/>
            <a:ext cx="4152900" cy="379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82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14300"/>
            <a:ext cx="8610600" cy="381000"/>
          </a:xfrm>
        </p:spPr>
        <p:txBody>
          <a:bodyPr/>
          <a:lstStyle/>
          <a:p>
            <a:r>
              <a:rPr lang="en-US"/>
              <a:t>Many other topics studied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143000"/>
            <a:ext cx="4038600" cy="2971800"/>
          </a:xfrm>
        </p:spPr>
        <p:txBody>
          <a:bodyPr/>
          <a:lstStyle/>
          <a:p>
            <a:r>
              <a:rPr lang="en-US">
                <a:latin typeface="Symbol" charset="2"/>
                <a:cs typeface="Symbol" charset="2"/>
              </a:rPr>
              <a:t>f</a:t>
            </a:r>
            <a:r>
              <a:rPr lang="en-US"/>
              <a:t>-dependence</a:t>
            </a:r>
          </a:p>
          <a:p>
            <a:r>
              <a:rPr lang="en-US"/>
              <a:t>K-factors</a:t>
            </a:r>
          </a:p>
          <a:p>
            <a:r>
              <a:rPr lang="en-US"/>
              <a:t>Scaling violation</a:t>
            </a:r>
          </a:p>
          <a:p>
            <a:r>
              <a:rPr lang="en-US"/>
              <a:t>p</a:t>
            </a:r>
            <a:r>
              <a:rPr lang="en-US" baseline="-25000"/>
              <a:t>T</a:t>
            </a:r>
            <a:r>
              <a:rPr lang="en-US"/>
              <a:t> dependence</a:t>
            </a:r>
          </a:p>
          <a:p>
            <a:r>
              <a:rPr lang="en-US"/>
              <a:t>Nucleon structure functions</a:t>
            </a:r>
          </a:p>
          <a:p>
            <a:r>
              <a:rPr lang="en-US"/>
              <a:t>Different beam energies (s- dependence)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914400"/>
            <a:ext cx="4438382" cy="56779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4400" y="838200"/>
            <a:ext cx="1955283" cy="276999"/>
          </a:xfrm>
          <a:prstGeom prst="rect">
            <a:avLst/>
          </a:prstGeom>
          <a:solidFill>
            <a:srgbClr val="E3D8AE"/>
          </a:solidFill>
        </p:spPr>
        <p:txBody>
          <a:bodyPr wrap="none" rtlCol="0">
            <a:spAutoFit/>
          </a:bodyPr>
          <a:lstStyle/>
          <a:p>
            <a:r>
              <a:rPr lang="en-US" sz="1200"/>
              <a:t>Phys Rev D 39, 92 (1989)</a:t>
            </a:r>
          </a:p>
        </p:txBody>
      </p:sp>
    </p:spTree>
    <p:extLst>
      <p:ext uri="{BB962C8B-B14F-4D97-AF65-F5344CB8AC3E}">
        <p14:creationId xmlns:p14="http://schemas.microsoft.com/office/powerpoint/2010/main" val="1558847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14300"/>
            <a:ext cx="8610600" cy="381000"/>
          </a:xfrm>
        </p:spPr>
        <p:txBody>
          <a:bodyPr/>
          <a:lstStyle/>
          <a:p>
            <a:r>
              <a:rPr lang="en-US"/>
              <a:t>Lower mass, higher twist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219200"/>
            <a:ext cx="4267200" cy="3962400"/>
          </a:xfrm>
        </p:spPr>
        <p:txBody>
          <a:bodyPr/>
          <a:lstStyle/>
          <a:p>
            <a:r>
              <a:rPr lang="en-US"/>
              <a:t>1991 paper explored higher twist effects further.</a:t>
            </a:r>
          </a:p>
          <a:p>
            <a:r>
              <a:rPr lang="en-US">
                <a:solidFill>
                  <a:srgbClr val="FF0000"/>
                </a:solidFill>
              </a:rPr>
              <a:t>Push below charm resonances to get to M</a:t>
            </a:r>
            <a:r>
              <a:rPr lang="en-US" baseline="-25000">
                <a:solidFill>
                  <a:srgbClr val="FF0000"/>
                </a:solidFill>
                <a:latin typeface="Symbol" charset="2"/>
                <a:cs typeface="Symbol" charset="2"/>
              </a:rPr>
              <a:t>mm</a:t>
            </a:r>
            <a:r>
              <a:rPr lang="en-US">
                <a:solidFill>
                  <a:srgbClr val="FF0000"/>
                </a:solidFill>
              </a:rPr>
              <a:t> ~ 3 GeV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24200" y="685800"/>
            <a:ext cx="2775119" cy="338554"/>
          </a:xfrm>
          <a:prstGeom prst="rect">
            <a:avLst/>
          </a:prstGeom>
          <a:solidFill>
            <a:srgbClr val="E3D8AE"/>
          </a:solidFill>
        </p:spPr>
        <p:txBody>
          <a:bodyPr wrap="none" rtlCol="0">
            <a:spAutoFit/>
          </a:bodyPr>
          <a:lstStyle/>
          <a:p>
            <a:r>
              <a:rPr lang="en-US" sz="1600"/>
              <a:t>Phys Rev D 44, 1909 (1991)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2590800"/>
            <a:ext cx="4773267" cy="38862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 flipH="1">
            <a:off x="1371600" y="2286000"/>
            <a:ext cx="2133600" cy="3429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914400" y="2286000"/>
            <a:ext cx="2438400" cy="3124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6853" y="1295400"/>
            <a:ext cx="4444092" cy="541020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 bwMode="auto">
          <a:xfrm>
            <a:off x="8153400" y="1066800"/>
            <a:ext cx="152400" cy="1447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7086600" y="609600"/>
            <a:ext cx="1795183" cy="400110"/>
          </a:xfrm>
          <a:prstGeom prst="rect">
            <a:avLst/>
          </a:prstGeom>
          <a:solidFill>
            <a:srgbClr val="CCCCCC"/>
          </a:solidFill>
        </p:spPr>
        <p:txBody>
          <a:bodyPr wrap="none" rtlCol="0">
            <a:spAutoFit/>
          </a:bodyPr>
          <a:lstStyle/>
          <a:p>
            <a:r>
              <a:rPr lang="en-US"/>
              <a:t>Higher twist fit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45290" y="1809690"/>
            <a:ext cx="2236510" cy="40011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/>
              <a:t>Leading twist only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6858000" y="2133600"/>
            <a:ext cx="1219200" cy="533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008041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219200"/>
            <a:ext cx="3048000" cy="4648200"/>
          </a:xfrm>
        </p:spPr>
        <p:txBody>
          <a:bodyPr/>
          <a:lstStyle/>
          <a:p>
            <a:r>
              <a:rPr lang="en-US">
                <a:latin typeface="Symbol" charset="2"/>
                <a:cs typeface="Symbol" charset="2"/>
                <a:sym typeface="Wingdings"/>
              </a:rPr>
              <a:t>l</a:t>
            </a:r>
            <a:r>
              <a:rPr lang="en-US">
                <a:sym typeface="Wingdings"/>
              </a:rPr>
              <a:t>-1 for high x</a:t>
            </a:r>
            <a:r>
              <a:rPr lang="en-US" baseline="-25000">
                <a:latin typeface="Symbol" charset="2"/>
                <a:cs typeface="Symbol" charset="2"/>
                <a:sym typeface="Wingdings"/>
              </a:rPr>
              <a:t>p</a:t>
            </a:r>
            <a:r>
              <a:rPr lang="en-US">
                <a:sym typeface="Wingdings"/>
              </a:rPr>
              <a:t>, low x</a:t>
            </a:r>
            <a:r>
              <a:rPr lang="en-US" baseline="-25000">
                <a:sym typeface="Wingdings"/>
              </a:rPr>
              <a:t>N</a:t>
            </a:r>
            <a:r>
              <a:rPr lang="en-US">
                <a:sym typeface="Wingdings"/>
              </a:rPr>
              <a:t>.</a:t>
            </a:r>
          </a:p>
          <a:p>
            <a:endParaRPr lang="en-US">
              <a:sym typeface="Wingdings"/>
            </a:endParaRPr>
          </a:p>
          <a:p>
            <a:r>
              <a:rPr lang="en-US">
                <a:sym typeface="Wingdings"/>
              </a:rPr>
              <a:t>But BB form fits better when powers are “generalized”:</a:t>
            </a:r>
          </a:p>
          <a:p>
            <a:endParaRPr lang="en-US">
              <a:sym typeface="Wingdings"/>
            </a:endParaRPr>
          </a:p>
          <a:p>
            <a:endParaRPr lang="en-US">
              <a:sym typeface="Wingdings"/>
            </a:endParaRPr>
          </a:p>
          <a:p>
            <a:endParaRPr lang="en-US">
              <a:sym typeface="Wingdings"/>
            </a:endParaRPr>
          </a:p>
          <a:p>
            <a:r>
              <a:rPr lang="en-US">
                <a:sym typeface="Wingdings"/>
              </a:rPr>
              <a:t>Results favor x</a:t>
            </a:r>
            <a:r>
              <a:rPr lang="en-US" baseline="30000">
                <a:sym typeface="Wingdings"/>
              </a:rPr>
              <a:t>2</a:t>
            </a:r>
            <a:r>
              <a:rPr lang="en-US">
                <a:sym typeface="Wingdings"/>
              </a:rPr>
              <a:t>/m</a:t>
            </a:r>
            <a:r>
              <a:rPr lang="en-US" baseline="30000">
                <a:sym typeface="Wingdings"/>
              </a:rPr>
              <a:t>4</a:t>
            </a:r>
            <a:r>
              <a:rPr lang="en-US">
                <a:sym typeface="Wingdings"/>
              </a:rPr>
              <a:t>.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15455"/>
            <a:ext cx="6134100" cy="6731000"/>
          </a:xfrm>
          <a:prstGeom prst="rect">
            <a:avLst/>
          </a:prstGeom>
        </p:spPr>
      </p:pic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152400" y="114300"/>
            <a:ext cx="3886200" cy="381000"/>
          </a:xfrm>
        </p:spPr>
        <p:txBody>
          <a:bodyPr/>
          <a:lstStyle/>
          <a:p>
            <a:r>
              <a:rPr lang="en-US"/>
              <a:t>Fits to 1 + </a:t>
            </a:r>
            <a:r>
              <a:rPr lang="en-US">
                <a:latin typeface="Symbol" charset="2"/>
                <a:cs typeface="Symbol" charset="2"/>
              </a:rPr>
              <a:t>l</a:t>
            </a:r>
            <a:r>
              <a:rPr lang="en-US"/>
              <a:t>cos</a:t>
            </a:r>
            <a:r>
              <a:rPr lang="en-US" baseline="30000"/>
              <a:t>2</a:t>
            </a:r>
            <a:r>
              <a:rPr lang="en-US">
                <a:latin typeface="Symbol" charset="2"/>
                <a:cs typeface="Symbol" charset="2"/>
              </a:rPr>
              <a:t>q</a:t>
            </a:r>
            <a:r>
              <a:rPr lang="en-US"/>
              <a:t>.</a:t>
            </a: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64" y="3460750"/>
            <a:ext cx="3022600" cy="6985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352800" y="228600"/>
            <a:ext cx="5638800" cy="4267200"/>
            <a:chOff x="3352800" y="228600"/>
            <a:chExt cx="5638800" cy="4267200"/>
          </a:xfrm>
        </p:grpSpPr>
        <p:cxnSp>
          <p:nvCxnSpPr>
            <p:cNvPr id="5" name="Straight Connector 4"/>
            <p:cNvCxnSpPr/>
            <p:nvPr/>
          </p:nvCxnSpPr>
          <p:spPr bwMode="auto">
            <a:xfrm>
              <a:off x="3352800" y="228600"/>
              <a:ext cx="563880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" name="Straight Connector 6"/>
            <p:cNvCxnSpPr/>
            <p:nvPr/>
          </p:nvCxnSpPr>
          <p:spPr bwMode="auto">
            <a:xfrm>
              <a:off x="3352800" y="228600"/>
              <a:ext cx="0" cy="42672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3352800" y="4495800"/>
              <a:ext cx="274320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" name="Straight Connector 10"/>
            <p:cNvCxnSpPr/>
            <p:nvPr/>
          </p:nvCxnSpPr>
          <p:spPr bwMode="auto">
            <a:xfrm flipV="1">
              <a:off x="6096000" y="2362200"/>
              <a:ext cx="0" cy="21336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6096000" y="2362200"/>
              <a:ext cx="289560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" name="Straight Connector 14"/>
            <p:cNvCxnSpPr/>
            <p:nvPr/>
          </p:nvCxnSpPr>
          <p:spPr bwMode="auto">
            <a:xfrm flipV="1">
              <a:off x="8991600" y="228600"/>
              <a:ext cx="0" cy="21336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23" name="Group 22"/>
          <p:cNvGrpSpPr/>
          <p:nvPr/>
        </p:nvGrpSpPr>
        <p:grpSpPr>
          <a:xfrm flipH="1" flipV="1">
            <a:off x="3352800" y="2438400"/>
            <a:ext cx="5638800" cy="4267200"/>
            <a:chOff x="3352800" y="228600"/>
            <a:chExt cx="5638800" cy="4267200"/>
          </a:xfrm>
        </p:grpSpPr>
        <p:cxnSp>
          <p:nvCxnSpPr>
            <p:cNvPr id="24" name="Straight Connector 23"/>
            <p:cNvCxnSpPr/>
            <p:nvPr/>
          </p:nvCxnSpPr>
          <p:spPr bwMode="auto">
            <a:xfrm>
              <a:off x="3352800" y="228600"/>
              <a:ext cx="563880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5" name="Straight Connector 24"/>
            <p:cNvCxnSpPr/>
            <p:nvPr/>
          </p:nvCxnSpPr>
          <p:spPr bwMode="auto">
            <a:xfrm>
              <a:off x="3352800" y="228600"/>
              <a:ext cx="0" cy="42672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6" name="Straight Connector 25"/>
            <p:cNvCxnSpPr/>
            <p:nvPr/>
          </p:nvCxnSpPr>
          <p:spPr bwMode="auto">
            <a:xfrm>
              <a:off x="3352800" y="4495800"/>
              <a:ext cx="274320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7" name="Straight Connector 26"/>
            <p:cNvCxnSpPr/>
            <p:nvPr/>
          </p:nvCxnSpPr>
          <p:spPr bwMode="auto">
            <a:xfrm flipV="1">
              <a:off x="6096000" y="2362200"/>
              <a:ext cx="0" cy="21336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8" name="Straight Connector 27"/>
            <p:cNvCxnSpPr/>
            <p:nvPr/>
          </p:nvCxnSpPr>
          <p:spPr bwMode="auto">
            <a:xfrm>
              <a:off x="6096000" y="2362200"/>
              <a:ext cx="289560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9" name="Straight Connector 28"/>
            <p:cNvCxnSpPr/>
            <p:nvPr/>
          </p:nvCxnSpPr>
          <p:spPr bwMode="auto">
            <a:xfrm flipV="1">
              <a:off x="8991600" y="228600"/>
              <a:ext cx="0" cy="21336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202015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14300"/>
            <a:ext cx="8610600" cy="381000"/>
          </a:xfrm>
        </p:spPr>
        <p:txBody>
          <a:bodyPr/>
          <a:lstStyle/>
          <a:p>
            <a:r>
              <a:rPr lang="en-US"/>
              <a:t>Historical Context, ca. 1975-1980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876300"/>
            <a:ext cx="7924800" cy="457200"/>
          </a:xfrm>
        </p:spPr>
        <p:txBody>
          <a:bodyPr/>
          <a:lstStyle/>
          <a:p>
            <a:r>
              <a:rPr lang="en-US"/>
              <a:t>Early Drell-Yan experiments confirmed basic (“naïve”) picture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2514600" y="1562100"/>
            <a:ext cx="4724400" cy="1066800"/>
            <a:chOff x="533400" y="1066800"/>
            <a:chExt cx="6248400" cy="2057400"/>
          </a:xfrm>
        </p:grpSpPr>
        <p:cxnSp>
          <p:nvCxnSpPr>
            <p:cNvPr id="3" name="Straight Connector 2"/>
            <p:cNvCxnSpPr/>
            <p:nvPr/>
          </p:nvCxnSpPr>
          <p:spPr bwMode="auto">
            <a:xfrm>
              <a:off x="2057400" y="1371600"/>
              <a:ext cx="1524000" cy="6096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" name="Straight Connector 4"/>
            <p:cNvCxnSpPr/>
            <p:nvPr/>
          </p:nvCxnSpPr>
          <p:spPr bwMode="auto">
            <a:xfrm flipH="1">
              <a:off x="2057400" y="1981200"/>
              <a:ext cx="1524000" cy="6096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" name="Straight Connector 6"/>
            <p:cNvCxnSpPr/>
            <p:nvPr/>
          </p:nvCxnSpPr>
          <p:spPr bwMode="auto">
            <a:xfrm flipH="1">
              <a:off x="533400" y="1371600"/>
              <a:ext cx="15240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" name="Straight Connector 9"/>
            <p:cNvCxnSpPr/>
            <p:nvPr/>
          </p:nvCxnSpPr>
          <p:spPr bwMode="auto">
            <a:xfrm flipH="1">
              <a:off x="533400" y="2590800"/>
              <a:ext cx="1524002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533400" y="1066800"/>
              <a:ext cx="31242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" name="Straight Connector 11"/>
            <p:cNvCxnSpPr/>
            <p:nvPr/>
          </p:nvCxnSpPr>
          <p:spPr bwMode="auto">
            <a:xfrm flipV="1">
              <a:off x="533400" y="2819400"/>
              <a:ext cx="3276600" cy="762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" name="Straight Connector 14"/>
            <p:cNvCxnSpPr/>
            <p:nvPr/>
          </p:nvCxnSpPr>
          <p:spPr bwMode="auto">
            <a:xfrm flipV="1">
              <a:off x="533400" y="3048000"/>
              <a:ext cx="3276600" cy="762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pSp>
          <p:nvGrpSpPr>
            <p:cNvPr id="18" name="Group 17"/>
            <p:cNvGrpSpPr/>
            <p:nvPr/>
          </p:nvGrpSpPr>
          <p:grpSpPr>
            <a:xfrm>
              <a:off x="3556000" y="1684158"/>
              <a:ext cx="728786" cy="532284"/>
              <a:chOff x="3556000" y="1684158"/>
              <a:chExt cx="728786" cy="532284"/>
            </a:xfrm>
          </p:grpSpPr>
          <p:sp>
            <p:nvSpPr>
              <p:cNvPr id="17" name="Freeform 16"/>
              <p:cNvSpPr/>
              <p:nvPr/>
            </p:nvSpPr>
            <p:spPr>
              <a:xfrm>
                <a:off x="3556000" y="1684158"/>
                <a:ext cx="361462" cy="530273"/>
              </a:xfrm>
              <a:custGeom>
                <a:avLst/>
                <a:gdLst>
                  <a:gd name="connsiteX0" fmla="*/ 0 w 361462"/>
                  <a:gd name="connsiteY0" fmla="*/ 289227 h 530273"/>
                  <a:gd name="connsiteX1" fmla="*/ 97692 w 361462"/>
                  <a:gd name="connsiteY1" fmla="*/ 5919 h 530273"/>
                  <a:gd name="connsiteX2" fmla="*/ 234462 w 361462"/>
                  <a:gd name="connsiteY2" fmla="*/ 523688 h 530273"/>
                  <a:gd name="connsiteX3" fmla="*/ 361462 w 361462"/>
                  <a:gd name="connsiteY3" fmla="*/ 298996 h 530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462" h="530273">
                    <a:moveTo>
                      <a:pt x="0" y="289227"/>
                    </a:moveTo>
                    <a:cubicBezTo>
                      <a:pt x="29307" y="128034"/>
                      <a:pt x="58615" y="-33158"/>
                      <a:pt x="97692" y="5919"/>
                    </a:cubicBezTo>
                    <a:cubicBezTo>
                      <a:pt x="136769" y="44996"/>
                      <a:pt x="190500" y="474842"/>
                      <a:pt x="234462" y="523688"/>
                    </a:cubicBezTo>
                    <a:cubicBezTo>
                      <a:pt x="278424" y="572534"/>
                      <a:pt x="340295" y="334816"/>
                      <a:pt x="361462" y="298996"/>
                    </a:cubicBezTo>
                  </a:path>
                </a:pathLst>
              </a:custGeom>
              <a:ln>
                <a:solidFill>
                  <a:srgbClr val="000000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charset="0"/>
                  <a:ea typeface="ＭＳ Ｐゴシック" charset="0"/>
                </a:endParaRPr>
              </a:p>
            </p:txBody>
          </p:sp>
          <p:sp>
            <p:nvSpPr>
              <p:cNvPr id="20" name="Freeform 19"/>
              <p:cNvSpPr/>
              <p:nvPr/>
            </p:nvSpPr>
            <p:spPr>
              <a:xfrm>
                <a:off x="3923324" y="1686169"/>
                <a:ext cx="361462" cy="530273"/>
              </a:xfrm>
              <a:custGeom>
                <a:avLst/>
                <a:gdLst>
                  <a:gd name="connsiteX0" fmla="*/ 0 w 361462"/>
                  <a:gd name="connsiteY0" fmla="*/ 289227 h 530273"/>
                  <a:gd name="connsiteX1" fmla="*/ 97692 w 361462"/>
                  <a:gd name="connsiteY1" fmla="*/ 5919 h 530273"/>
                  <a:gd name="connsiteX2" fmla="*/ 234462 w 361462"/>
                  <a:gd name="connsiteY2" fmla="*/ 523688 h 530273"/>
                  <a:gd name="connsiteX3" fmla="*/ 361462 w 361462"/>
                  <a:gd name="connsiteY3" fmla="*/ 298996 h 530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462" h="530273">
                    <a:moveTo>
                      <a:pt x="0" y="289227"/>
                    </a:moveTo>
                    <a:cubicBezTo>
                      <a:pt x="29307" y="128034"/>
                      <a:pt x="58615" y="-33158"/>
                      <a:pt x="97692" y="5919"/>
                    </a:cubicBezTo>
                    <a:cubicBezTo>
                      <a:pt x="136769" y="44996"/>
                      <a:pt x="190500" y="474842"/>
                      <a:pt x="234462" y="523688"/>
                    </a:cubicBezTo>
                    <a:cubicBezTo>
                      <a:pt x="278424" y="572534"/>
                      <a:pt x="340295" y="334816"/>
                      <a:pt x="361462" y="298996"/>
                    </a:cubicBezTo>
                  </a:path>
                </a:pathLst>
              </a:custGeom>
              <a:ln>
                <a:solidFill>
                  <a:srgbClr val="000000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charset="0"/>
                  <a:ea typeface="ＭＳ Ｐゴシック" charset="0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4290645" y="1686169"/>
              <a:ext cx="728786" cy="532284"/>
              <a:chOff x="3556000" y="1684158"/>
              <a:chExt cx="728786" cy="532284"/>
            </a:xfrm>
          </p:grpSpPr>
          <p:sp>
            <p:nvSpPr>
              <p:cNvPr id="24" name="Freeform 23"/>
              <p:cNvSpPr/>
              <p:nvPr/>
            </p:nvSpPr>
            <p:spPr>
              <a:xfrm>
                <a:off x="3556000" y="1684158"/>
                <a:ext cx="361462" cy="530273"/>
              </a:xfrm>
              <a:custGeom>
                <a:avLst/>
                <a:gdLst>
                  <a:gd name="connsiteX0" fmla="*/ 0 w 361462"/>
                  <a:gd name="connsiteY0" fmla="*/ 289227 h 530273"/>
                  <a:gd name="connsiteX1" fmla="*/ 97692 w 361462"/>
                  <a:gd name="connsiteY1" fmla="*/ 5919 h 530273"/>
                  <a:gd name="connsiteX2" fmla="*/ 234462 w 361462"/>
                  <a:gd name="connsiteY2" fmla="*/ 523688 h 530273"/>
                  <a:gd name="connsiteX3" fmla="*/ 361462 w 361462"/>
                  <a:gd name="connsiteY3" fmla="*/ 298996 h 530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462" h="530273">
                    <a:moveTo>
                      <a:pt x="0" y="289227"/>
                    </a:moveTo>
                    <a:cubicBezTo>
                      <a:pt x="29307" y="128034"/>
                      <a:pt x="58615" y="-33158"/>
                      <a:pt x="97692" y="5919"/>
                    </a:cubicBezTo>
                    <a:cubicBezTo>
                      <a:pt x="136769" y="44996"/>
                      <a:pt x="190500" y="474842"/>
                      <a:pt x="234462" y="523688"/>
                    </a:cubicBezTo>
                    <a:cubicBezTo>
                      <a:pt x="278424" y="572534"/>
                      <a:pt x="340295" y="334816"/>
                      <a:pt x="361462" y="298996"/>
                    </a:cubicBezTo>
                  </a:path>
                </a:pathLst>
              </a:custGeom>
              <a:ln>
                <a:solidFill>
                  <a:srgbClr val="000000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charset="0"/>
                  <a:ea typeface="ＭＳ Ｐゴシック" charset="0"/>
                </a:endParaRPr>
              </a:p>
            </p:txBody>
          </p:sp>
          <p:sp>
            <p:nvSpPr>
              <p:cNvPr id="25" name="Freeform 24"/>
              <p:cNvSpPr/>
              <p:nvPr/>
            </p:nvSpPr>
            <p:spPr>
              <a:xfrm>
                <a:off x="3923324" y="1686169"/>
                <a:ext cx="361462" cy="530273"/>
              </a:xfrm>
              <a:custGeom>
                <a:avLst/>
                <a:gdLst>
                  <a:gd name="connsiteX0" fmla="*/ 0 w 361462"/>
                  <a:gd name="connsiteY0" fmla="*/ 289227 h 530273"/>
                  <a:gd name="connsiteX1" fmla="*/ 97692 w 361462"/>
                  <a:gd name="connsiteY1" fmla="*/ 5919 h 530273"/>
                  <a:gd name="connsiteX2" fmla="*/ 234462 w 361462"/>
                  <a:gd name="connsiteY2" fmla="*/ 523688 h 530273"/>
                  <a:gd name="connsiteX3" fmla="*/ 361462 w 361462"/>
                  <a:gd name="connsiteY3" fmla="*/ 298996 h 530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462" h="530273">
                    <a:moveTo>
                      <a:pt x="0" y="289227"/>
                    </a:moveTo>
                    <a:cubicBezTo>
                      <a:pt x="29307" y="128034"/>
                      <a:pt x="58615" y="-33158"/>
                      <a:pt x="97692" y="5919"/>
                    </a:cubicBezTo>
                    <a:cubicBezTo>
                      <a:pt x="136769" y="44996"/>
                      <a:pt x="190500" y="474842"/>
                      <a:pt x="234462" y="523688"/>
                    </a:cubicBezTo>
                    <a:cubicBezTo>
                      <a:pt x="278424" y="572534"/>
                      <a:pt x="340295" y="334816"/>
                      <a:pt x="361462" y="298996"/>
                    </a:cubicBezTo>
                  </a:path>
                </a:pathLst>
              </a:custGeom>
              <a:ln>
                <a:solidFill>
                  <a:srgbClr val="000000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charset="0"/>
                  <a:ea typeface="ＭＳ Ｐゴシック" charset="0"/>
                </a:endParaRPr>
              </a:p>
            </p:txBody>
          </p:sp>
        </p:grpSp>
        <p:cxnSp>
          <p:nvCxnSpPr>
            <p:cNvPr id="22" name="Straight Arrow Connector 21"/>
            <p:cNvCxnSpPr/>
            <p:nvPr/>
          </p:nvCxnSpPr>
          <p:spPr bwMode="auto">
            <a:xfrm flipV="1">
              <a:off x="5029200" y="1371600"/>
              <a:ext cx="1676400" cy="6096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7" name="Straight Arrow Connector 26"/>
            <p:cNvCxnSpPr/>
            <p:nvPr/>
          </p:nvCxnSpPr>
          <p:spPr bwMode="auto">
            <a:xfrm>
              <a:off x="5029200" y="1981200"/>
              <a:ext cx="1752600" cy="6096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31" name="Rectangle 3"/>
          <p:cNvSpPr txBox="1">
            <a:spLocks noChangeArrowheads="1"/>
          </p:cNvSpPr>
          <p:nvPr/>
        </p:nvSpPr>
        <p:spPr bwMode="auto">
          <a:xfrm>
            <a:off x="685800" y="2857500"/>
            <a:ext cx="79248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rgbClr val="0000FF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1600">
                <a:solidFill>
                  <a:srgbClr val="FF0000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1400">
                <a:solidFill>
                  <a:srgbClr val="055C2B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SzPct val="70000"/>
              <a:buFont typeface="Wingdings" charset="0"/>
              <a:buChar char="§"/>
              <a:defRPr sz="1400">
                <a:solidFill>
                  <a:srgbClr val="800080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70000"/>
              <a:buFont typeface="Wingdings" charset="0"/>
              <a:buChar char="§"/>
              <a:defRPr sz="1400">
                <a:solidFill>
                  <a:srgbClr val="800080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70000"/>
              <a:buFont typeface="Wingdings" charset="0"/>
              <a:buChar char="§"/>
              <a:defRPr sz="1400">
                <a:solidFill>
                  <a:srgbClr val="800080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70000"/>
              <a:buFont typeface="Wingdings" charset="0"/>
              <a:buChar char="§"/>
              <a:defRPr sz="1400">
                <a:solidFill>
                  <a:srgbClr val="800080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70000"/>
              <a:buFont typeface="Wingdings" charset="0"/>
              <a:buChar char="§"/>
              <a:defRPr sz="1400">
                <a:solidFill>
                  <a:srgbClr val="800080"/>
                </a:solidFill>
                <a:latin typeface="+mn-lt"/>
                <a:ea typeface="+mn-ea"/>
              </a:defRPr>
            </a:lvl9pPr>
          </a:lstStyle>
          <a:p>
            <a:r>
              <a:rPr lang="en-US"/>
              <a:t>Key features:</a:t>
            </a:r>
          </a:p>
          <a:p>
            <a:pPr lvl="1"/>
            <a:r>
              <a:rPr lang="en-US"/>
              <a:t>Quarks: massless, spin ½, 3 colors, 1/3, 2/3 charges, etc</a:t>
            </a:r>
          </a:p>
          <a:p>
            <a:pPr lvl="1"/>
            <a:r>
              <a:rPr lang="en-US"/>
              <a:t>Pions: valence quark content and structure function extractions 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4495800"/>
            <a:ext cx="3124200" cy="736600"/>
          </a:xfrm>
          <a:prstGeom prst="rect">
            <a:avLst/>
          </a:prstGeom>
        </p:spPr>
      </p:pic>
      <p:grpSp>
        <p:nvGrpSpPr>
          <p:cNvPr id="66565" name="Group 66564"/>
          <p:cNvGrpSpPr/>
          <p:nvPr/>
        </p:nvGrpSpPr>
        <p:grpSpPr>
          <a:xfrm>
            <a:off x="5486400" y="4419600"/>
            <a:ext cx="2374900" cy="762976"/>
            <a:chOff x="3839307" y="4876800"/>
            <a:chExt cx="2374900" cy="762976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9307" y="4915876"/>
              <a:ext cx="2374900" cy="723900"/>
            </a:xfrm>
            <a:prstGeom prst="rect">
              <a:avLst/>
            </a:prstGeom>
          </p:spPr>
        </p:pic>
        <p:sp>
          <p:nvSpPr>
            <p:cNvPr id="66560" name="Merge 66559"/>
            <p:cNvSpPr/>
            <p:nvPr/>
          </p:nvSpPr>
          <p:spPr bwMode="auto">
            <a:xfrm>
              <a:off x="4191000" y="4876800"/>
              <a:ext cx="304800" cy="304800"/>
            </a:xfrm>
            <a:prstGeom prst="flowChartMerge">
              <a:avLst/>
            </a:prstGeom>
            <a:solidFill>
              <a:srgbClr val="FFFF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  <a:ea typeface="ＭＳ Ｐゴシック" charset="0"/>
              </a:endParaRPr>
            </a:p>
          </p:txBody>
        </p:sp>
      </p:grpSp>
      <p:sp>
        <p:nvSpPr>
          <p:cNvPr id="66564" name="TextBox 66563"/>
          <p:cNvSpPr txBox="1"/>
          <p:nvPr/>
        </p:nvSpPr>
        <p:spPr>
          <a:xfrm>
            <a:off x="12273" y="5867400"/>
            <a:ext cx="9131727" cy="738664"/>
          </a:xfrm>
          <a:prstGeom prst="rect">
            <a:avLst/>
          </a:prstGeom>
          <a:solidFill>
            <a:srgbClr val="CCFFCC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/>
              <a:t>Production of Muon Pairs by 225-GeV pi+-, K+, p+- Beams on Nuclear Targets.  		PRL 42, 944 (1979)</a:t>
            </a:r>
          </a:p>
          <a:p>
            <a:r>
              <a:rPr lang="en-US" sz="1400"/>
              <a:t>Comparison Of Muon Pair Production To The Quark - Anti-quark Annihilation Model.  	PRL 42, 948 (1979)</a:t>
            </a:r>
          </a:p>
          <a:p>
            <a:r>
              <a:rPr lang="en-US" sz="1400"/>
              <a:t>A Determination of the Pion Structure Function from Muon Pair Production.  		PRL 42, 951 (1979)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90281" y="5502560"/>
            <a:ext cx="5924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Three back-to-back Phys Rev Letters by JEP et al: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1777424"/>
            <a:ext cx="18902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massless,</a:t>
            </a:r>
          </a:p>
          <a:p>
            <a:r>
              <a:rPr lang="en-US" sz="1600"/>
              <a:t>asymptotically free</a:t>
            </a:r>
          </a:p>
        </p:txBody>
      </p:sp>
    </p:spTree>
    <p:extLst>
      <p:ext uri="{BB962C8B-B14F-4D97-AF65-F5344CB8AC3E}">
        <p14:creationId xmlns:p14="http://schemas.microsoft.com/office/powerpoint/2010/main" val="27169363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14300"/>
            <a:ext cx="8610600" cy="381000"/>
          </a:xfrm>
        </p:spPr>
        <p:txBody>
          <a:bodyPr/>
          <a:lstStyle/>
          <a:p>
            <a:r>
              <a:rPr lang="en-US"/>
              <a:t>The good old days…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143000"/>
            <a:ext cx="7772400" cy="4876800"/>
          </a:xfrm>
        </p:spPr>
        <p:txBody>
          <a:bodyPr/>
          <a:lstStyle/>
          <a:p>
            <a:r>
              <a:rPr lang="en-US"/>
              <a:t>A plethora of results about pion structure, especially at the extreme end of the quark momentum fraction distributions</a:t>
            </a:r>
          </a:p>
          <a:p>
            <a:endParaRPr lang="en-US"/>
          </a:p>
          <a:p>
            <a:r>
              <a:rPr lang="en-US"/>
              <a:t>Simpler conditions (in some ways… also more primitive!)</a:t>
            </a:r>
          </a:p>
          <a:p>
            <a:endParaRPr lang="en-US"/>
          </a:p>
          <a:p>
            <a:r>
              <a:rPr lang="en-US"/>
              <a:t>Wonderful people to work with</a:t>
            </a:r>
          </a:p>
          <a:p>
            <a:pPr marL="457200" lvl="1" indent="0">
              <a:buNone/>
            </a:pPr>
            <a:r>
              <a:rPr lang="en-US">
                <a:solidFill>
                  <a:srgbClr val="FF0000"/>
                </a:solidFill>
              </a:rPr>
              <a:t>Jim Pilcher, </a:t>
            </a:r>
            <a:r>
              <a:rPr lang="en-US"/>
              <a:t>Kelby Anderson, Wyatt Merritt, </a:t>
            </a:r>
            <a:r>
              <a:rPr lang="en-US">
                <a:solidFill>
                  <a:srgbClr val="008000"/>
                </a:solidFill>
              </a:rPr>
              <a:t>Chris Adolphsen, John Conway, Joel Heinrich, </a:t>
            </a:r>
            <a:r>
              <a:rPr lang="en-US"/>
              <a:t>Stu Smith, Frank Shoemaker, Kirk McDonald, Bill Louis, </a:t>
            </a:r>
            <a:r>
              <a:rPr lang="en-US">
                <a:solidFill>
                  <a:srgbClr val="008000"/>
                </a:solidFill>
              </a:rPr>
              <a:t>Sandro Palestini, Christina Biino, </a:t>
            </a:r>
            <a:r>
              <a:rPr lang="en-US"/>
              <a:t>Eli Rosenberg</a:t>
            </a:r>
          </a:p>
          <a:p>
            <a:pPr lvl="1"/>
            <a:endParaRPr lang="en-US"/>
          </a:p>
          <a:p>
            <a:r>
              <a:rPr lang="en-US"/>
              <a:t>As a PhD student it was an unbeatable experience. The broad mix of tasks and the skills acquired is harder to offer these days. </a:t>
            </a:r>
            <a:r>
              <a:rPr lang="en-US" i="1">
                <a:solidFill>
                  <a:srgbClr val="FF0000"/>
                </a:solidFill>
              </a:rPr>
              <a:t>Special thanks to Jim and Kelby who set the standard for what it is to mentor one’s students and nurture the next generation.</a:t>
            </a:r>
          </a:p>
        </p:txBody>
      </p:sp>
    </p:spTree>
    <p:extLst>
      <p:ext uri="{BB962C8B-B14F-4D97-AF65-F5344CB8AC3E}">
        <p14:creationId xmlns:p14="http://schemas.microsoft.com/office/powerpoint/2010/main" val="5705913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316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984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117600"/>
            <a:ext cx="8991600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565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00"/>
            <a:ext cx="9144000" cy="493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6743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400"/>
            <a:ext cx="9144000" cy="604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6377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7600"/>
            <a:ext cx="9144000" cy="4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746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437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9706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33400"/>
            <a:ext cx="7620000" cy="551465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14300"/>
            <a:ext cx="8610600" cy="381000"/>
          </a:xfrm>
        </p:spPr>
        <p:txBody>
          <a:bodyPr/>
          <a:lstStyle/>
          <a:p>
            <a:r>
              <a:rPr lang="en-US"/>
              <a:t>More Historical Context: The plot thickens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609600"/>
            <a:ext cx="7772400" cy="838200"/>
          </a:xfrm>
        </p:spPr>
        <p:txBody>
          <a:bodyPr/>
          <a:lstStyle/>
          <a:p>
            <a:r>
              <a:rPr lang="en-US"/>
              <a:t>The naïve model was recognized as naïve.</a:t>
            </a:r>
          </a:p>
          <a:p>
            <a:pPr lvl="1"/>
            <a:r>
              <a:rPr lang="en-US"/>
              <a:t>QCD corrections must enter!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24000"/>
            <a:ext cx="4001739" cy="47244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495800" y="1524000"/>
            <a:ext cx="44958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rgbClr val="0000FF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1600">
                <a:solidFill>
                  <a:srgbClr val="FF0000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1400">
                <a:solidFill>
                  <a:srgbClr val="055C2B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SzPct val="70000"/>
              <a:buFont typeface="Wingdings" charset="0"/>
              <a:buChar char="§"/>
              <a:defRPr sz="1400">
                <a:solidFill>
                  <a:srgbClr val="800080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70000"/>
              <a:buFont typeface="Wingdings" charset="0"/>
              <a:buChar char="§"/>
              <a:defRPr sz="1400">
                <a:solidFill>
                  <a:srgbClr val="800080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70000"/>
              <a:buFont typeface="Wingdings" charset="0"/>
              <a:buChar char="§"/>
              <a:defRPr sz="1400">
                <a:solidFill>
                  <a:srgbClr val="800080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70000"/>
              <a:buFont typeface="Wingdings" charset="0"/>
              <a:buChar char="§"/>
              <a:defRPr sz="1400">
                <a:solidFill>
                  <a:srgbClr val="800080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70000"/>
              <a:buFont typeface="Wingdings" charset="0"/>
              <a:buChar char="§"/>
              <a:defRPr sz="1400">
                <a:solidFill>
                  <a:srgbClr val="800080"/>
                </a:solidFill>
                <a:latin typeface="+mn-lt"/>
                <a:ea typeface="+mn-ea"/>
              </a:defRPr>
            </a:lvl9pPr>
          </a:lstStyle>
          <a:p>
            <a:r>
              <a:rPr lang="en-US"/>
              <a:t>First order diagrams:</a:t>
            </a:r>
          </a:p>
          <a:p>
            <a:pPr lvl="1"/>
            <a:r>
              <a:rPr lang="en-US"/>
              <a:t>Initial state gluon radiation</a:t>
            </a:r>
          </a:p>
          <a:p>
            <a:pPr lvl="1"/>
            <a:r>
              <a:rPr lang="en-US"/>
              <a:t>Alternative production channels, eg compton-diagrams</a:t>
            </a:r>
          </a:p>
          <a:p>
            <a:pPr lvl="1"/>
            <a:r>
              <a:rPr lang="en-US"/>
              <a:t>Vertex corrections</a:t>
            </a:r>
          </a:p>
          <a:p>
            <a:r>
              <a:rPr lang="en-US"/>
              <a:t>Consequences rather mild:</a:t>
            </a:r>
          </a:p>
          <a:p>
            <a:pPr lvl="1"/>
            <a:r>
              <a:rPr lang="en-US"/>
              <a:t>K factor boosts cross section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r>
              <a:rPr lang="en-US"/>
              <a:t>Mupair P</a:t>
            </a:r>
            <a:r>
              <a:rPr lang="en-US" baseline="-25000"/>
              <a:t>T</a:t>
            </a:r>
            <a:r>
              <a:rPr lang="en-US"/>
              <a:t> generation</a:t>
            </a:r>
          </a:p>
          <a:p>
            <a:pPr lvl="1"/>
            <a:r>
              <a:rPr lang="en-US"/>
              <a:t>Some modifications to angular distributions</a:t>
            </a: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419600"/>
            <a:ext cx="22860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226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14300"/>
            <a:ext cx="8610600" cy="381000"/>
          </a:xfrm>
        </p:spPr>
        <p:txBody>
          <a:bodyPr/>
          <a:lstStyle/>
          <a:p>
            <a:r>
              <a:rPr lang="en-US"/>
              <a:t>But that wasn’t all…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Growing understanding that </a:t>
            </a:r>
            <a:r>
              <a:rPr lang="en-US" i="1"/>
              <a:t>internal</a:t>
            </a:r>
            <a:r>
              <a:rPr lang="en-US"/>
              <a:t> gluon exchanges – effects of the </a:t>
            </a:r>
            <a:r>
              <a:rPr lang="en-US" i="1"/>
              <a:t>pion bound state </a:t>
            </a:r>
            <a:r>
              <a:rPr lang="en-US"/>
              <a:t>– should have observable effects</a:t>
            </a:r>
          </a:p>
          <a:p>
            <a:pPr lvl="1"/>
            <a:r>
              <a:rPr lang="en-US"/>
              <a:t>“Higher Twist” contributions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8800"/>
            <a:ext cx="3824118" cy="42799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267200" y="1905000"/>
            <a:ext cx="44958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rgbClr val="0000FF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1600">
                <a:solidFill>
                  <a:srgbClr val="FF0000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1400">
                <a:solidFill>
                  <a:srgbClr val="055C2B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SzPct val="70000"/>
              <a:buFont typeface="Wingdings" charset="0"/>
              <a:buChar char="§"/>
              <a:defRPr sz="1400">
                <a:solidFill>
                  <a:srgbClr val="800080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70000"/>
              <a:buFont typeface="Wingdings" charset="0"/>
              <a:buChar char="§"/>
              <a:defRPr sz="1400">
                <a:solidFill>
                  <a:srgbClr val="800080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70000"/>
              <a:buFont typeface="Wingdings" charset="0"/>
              <a:buChar char="§"/>
              <a:defRPr sz="1400">
                <a:solidFill>
                  <a:srgbClr val="800080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70000"/>
              <a:buFont typeface="Wingdings" charset="0"/>
              <a:buChar char="§"/>
              <a:defRPr sz="1400">
                <a:solidFill>
                  <a:srgbClr val="800080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70000"/>
              <a:buFont typeface="Wingdings" charset="0"/>
              <a:buChar char="§"/>
              <a:defRPr sz="1400">
                <a:solidFill>
                  <a:srgbClr val="800080"/>
                </a:solidFill>
                <a:latin typeface="+mn-lt"/>
                <a:ea typeface="+mn-ea"/>
              </a:defRPr>
            </a:lvl9pPr>
          </a:lstStyle>
          <a:p>
            <a:r>
              <a:rPr lang="en-US"/>
              <a:t>Key observation:  x</a:t>
            </a:r>
            <a:r>
              <a:rPr lang="en-US">
                <a:sym typeface="Wingdings"/>
              </a:rPr>
              <a:t>1 is linked to high q</a:t>
            </a:r>
            <a:r>
              <a:rPr lang="en-US" baseline="30000">
                <a:sym typeface="Wingdings"/>
              </a:rPr>
              <a:t>2</a:t>
            </a:r>
            <a:r>
              <a:rPr lang="en-US">
                <a:sym typeface="Wingdings"/>
              </a:rPr>
              <a:t> gluon and off-shell quark.</a:t>
            </a:r>
          </a:p>
          <a:p>
            <a:r>
              <a:rPr lang="en-US">
                <a:sym typeface="Wingdings"/>
              </a:rPr>
              <a:t>(x=momentum fraction of quark in pion)</a:t>
            </a:r>
          </a:p>
          <a:p>
            <a:endParaRPr lang="en-US">
              <a:sym typeface="Wingdings"/>
            </a:endParaRPr>
          </a:p>
          <a:p>
            <a:endParaRPr lang="en-US">
              <a:sym typeface="Wingdings"/>
            </a:endParaRPr>
          </a:p>
          <a:p>
            <a:r>
              <a:rPr lang="en-US">
                <a:sym typeface="Wingdings"/>
              </a:rPr>
              <a:t>But quark with large p</a:t>
            </a:r>
            <a:r>
              <a:rPr lang="en-US" baseline="30000">
                <a:sym typeface="Wingdings"/>
              </a:rPr>
              <a:t>2</a:t>
            </a:r>
            <a:r>
              <a:rPr lang="en-US">
                <a:sym typeface="Wingdings"/>
              </a:rPr>
              <a:t>=m</a:t>
            </a:r>
            <a:r>
              <a:rPr lang="en-US" baseline="30000">
                <a:sym typeface="Wingdings"/>
              </a:rPr>
              <a:t>2</a:t>
            </a:r>
            <a:r>
              <a:rPr lang="en-US">
                <a:sym typeface="Wingdings"/>
              </a:rPr>
              <a:t> will bring new terms to the amplitude that were previous neglected in m=0 approximation: </a:t>
            </a:r>
            <a:r>
              <a:rPr lang="en-US" i="1">
                <a:sym typeface="Wingdings"/>
              </a:rPr>
              <a:t>coupling to longitudinal vector boson.</a:t>
            </a:r>
          </a:p>
          <a:p>
            <a:endParaRPr lang="en-US"/>
          </a:p>
        </p:txBody>
      </p:sp>
      <p:cxnSp>
        <p:nvCxnSpPr>
          <p:cNvPr id="3" name="Curved Connector 2"/>
          <p:cNvCxnSpPr/>
          <p:nvPr/>
        </p:nvCxnSpPr>
        <p:spPr bwMode="auto">
          <a:xfrm flipV="1">
            <a:off x="2209800" y="2133600"/>
            <a:ext cx="2057400" cy="533400"/>
          </a:xfrm>
          <a:prstGeom prst="curvedConnector3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" name="Rectangle 5"/>
          <p:cNvSpPr/>
          <p:nvPr/>
        </p:nvSpPr>
        <p:spPr bwMode="auto">
          <a:xfrm>
            <a:off x="4267200" y="2667000"/>
            <a:ext cx="3048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  <a:ea typeface="ＭＳ Ｐゴシック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0" y="6096000"/>
            <a:ext cx="5094238" cy="707886"/>
          </a:xfrm>
          <a:prstGeom prst="rect">
            <a:avLst/>
          </a:prstGeom>
          <a:solidFill>
            <a:srgbClr val="E3D8AE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Farrar &amp; Jackson, PRL 45, 1416 (1975)</a:t>
            </a:r>
          </a:p>
          <a:p>
            <a:r>
              <a:rPr lang="en-US"/>
              <a:t>Vainshtein &amp; Zhakarov, PLB 72, 368 (1978) </a:t>
            </a:r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5715000"/>
            <a:ext cx="2997200" cy="5588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152400" y="3886200"/>
            <a:ext cx="4114800" cy="2133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  <a:ea typeface="ＭＳ Ｐゴシック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3964048"/>
            <a:ext cx="2578100" cy="1700152"/>
          </a:xfrm>
          <a:prstGeom prst="rect">
            <a:avLst/>
          </a:prstGeom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124200"/>
            <a:ext cx="1155700" cy="6223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10" y="2690090"/>
            <a:ext cx="203200" cy="2413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840" y="2281385"/>
            <a:ext cx="1905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44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14300"/>
            <a:ext cx="8610600" cy="381000"/>
          </a:xfrm>
        </p:spPr>
        <p:txBody>
          <a:bodyPr/>
          <a:lstStyle/>
          <a:p>
            <a:r>
              <a:rPr lang="en-US"/>
              <a:t>Berger &amp; Brodsky: pion at x</a:t>
            </a:r>
            <a:r>
              <a:rPr lang="en-US">
                <a:sym typeface="Wingdings"/>
              </a:rPr>
              <a:t>1</a:t>
            </a:r>
            <a:endParaRPr lang="en-US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0" y="685800"/>
            <a:ext cx="3733800" cy="2819400"/>
          </a:xfrm>
        </p:spPr>
        <p:txBody>
          <a:bodyPr/>
          <a:lstStyle/>
          <a:p>
            <a:r>
              <a:rPr lang="en-US"/>
              <a:t>Explicit calculation of hadronic component in </a:t>
            </a:r>
            <a:r>
              <a:rPr lang="en-US">
                <a:latin typeface="Symbol" charset="2"/>
                <a:cs typeface="Symbol" charset="2"/>
              </a:rPr>
              <a:t>p</a:t>
            </a:r>
            <a:r>
              <a:rPr lang="en-US"/>
              <a:t>N</a:t>
            </a:r>
            <a:r>
              <a:rPr lang="en-US">
                <a:sym typeface="Wingdings"/>
              </a:rPr>
              <a:t></a:t>
            </a:r>
            <a:r>
              <a:rPr lang="en-US">
                <a:latin typeface="Symbol" charset="2"/>
                <a:cs typeface="Symbol" charset="2"/>
                <a:sym typeface="Wingdings"/>
              </a:rPr>
              <a:t>mm</a:t>
            </a:r>
            <a:r>
              <a:rPr lang="en-US">
                <a:sym typeface="Wingdings"/>
              </a:rPr>
              <a:t> interactions </a:t>
            </a:r>
            <a:r>
              <a:rPr lang="en-US"/>
              <a:t>– ie the structure functions</a:t>
            </a:r>
          </a:p>
          <a:p>
            <a:r>
              <a:rPr lang="en-US"/>
              <a:t>Prediction for longitudinal photon polarization, angular distributions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600200"/>
            <a:ext cx="4000500" cy="4229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6019800"/>
            <a:ext cx="4775200" cy="6477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</p:pic>
      <p:cxnSp>
        <p:nvCxnSpPr>
          <p:cNvPr id="6" name="Straight Arrow Connector 5"/>
          <p:cNvCxnSpPr/>
          <p:nvPr/>
        </p:nvCxnSpPr>
        <p:spPr bwMode="auto">
          <a:xfrm>
            <a:off x="4572000" y="4267200"/>
            <a:ext cx="17526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6858000" y="4267200"/>
            <a:ext cx="17526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 flipV="1">
            <a:off x="6715369" y="3352800"/>
            <a:ext cx="1447800" cy="838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 flipH="1">
            <a:off x="4953000" y="4419600"/>
            <a:ext cx="1447800" cy="9144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4625692" y="3810000"/>
            <a:ext cx="327308" cy="40011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u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305800" y="3810000"/>
            <a:ext cx="327308" cy="40011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8000"/>
                </a:solidFill>
              </a:rPr>
              <a:t>u</a:t>
            </a: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4702940" y="3915507"/>
            <a:ext cx="1524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Explosion 2 16"/>
          <p:cNvSpPr/>
          <p:nvPr/>
        </p:nvSpPr>
        <p:spPr bwMode="auto">
          <a:xfrm>
            <a:off x="6324600" y="4085493"/>
            <a:ext cx="533400" cy="381000"/>
          </a:xfrm>
          <a:prstGeom prst="irregularSeal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  <a:ea typeface="ＭＳ Ｐゴシック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29600" y="2971800"/>
            <a:ext cx="389383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baseline="3000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95800" y="5181600"/>
            <a:ext cx="432296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baseline="3000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0" name="Arc 19"/>
          <p:cNvSpPr/>
          <p:nvPr/>
        </p:nvSpPr>
        <p:spPr bwMode="auto">
          <a:xfrm>
            <a:off x="7315200" y="3657600"/>
            <a:ext cx="609600" cy="1143000"/>
          </a:xfrm>
          <a:prstGeom prst="arc">
            <a:avLst>
              <a:gd name="adj1" fmla="val 16294289"/>
              <a:gd name="adj2" fmla="val 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  <a:ea typeface="ＭＳ Ｐゴシック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67600" y="3733800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0139" y="735724"/>
            <a:ext cx="4203262" cy="584776"/>
          </a:xfrm>
          <a:prstGeom prst="rect">
            <a:avLst/>
          </a:prstGeom>
          <a:solidFill>
            <a:srgbClr val="E3D8AE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/>
              <a:t>Quark Structure Functions of Mesons and the Drell-Yan Process, PRL 42, 940 (1979)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12026" y="4191000"/>
            <a:ext cx="669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pion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620000" y="4191000"/>
            <a:ext cx="1083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8000"/>
                </a:solidFill>
              </a:rPr>
              <a:t>nucleon</a:t>
            </a:r>
          </a:p>
        </p:txBody>
      </p:sp>
    </p:spTree>
    <p:extLst>
      <p:ext uri="{BB962C8B-B14F-4D97-AF65-F5344CB8AC3E}">
        <p14:creationId xmlns:p14="http://schemas.microsoft.com/office/powerpoint/2010/main" val="1205617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0"/>
            <a:ext cx="7987311" cy="6858000"/>
          </a:xfrm>
          <a:prstGeom prst="rect">
            <a:avLst/>
          </a:prstGeom>
        </p:spPr>
      </p:pic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685800"/>
            <a:ext cx="3962400" cy="381000"/>
          </a:xfrm>
        </p:spPr>
        <p:txBody>
          <a:bodyPr/>
          <a:lstStyle/>
          <a:p>
            <a:r>
              <a:rPr lang="en-US"/>
              <a:t>Coincidentally,…</a:t>
            </a:r>
          </a:p>
        </p:txBody>
      </p:sp>
    </p:spTree>
    <p:extLst>
      <p:ext uri="{BB962C8B-B14F-4D97-AF65-F5344CB8AC3E}">
        <p14:creationId xmlns:p14="http://schemas.microsoft.com/office/powerpoint/2010/main" val="2904305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0"/>
            <a:ext cx="7987311" cy="6858000"/>
          </a:xfrm>
          <a:prstGeom prst="rect">
            <a:avLst/>
          </a:prstGeom>
        </p:spPr>
      </p:pic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685800"/>
            <a:ext cx="3962400" cy="381000"/>
          </a:xfrm>
        </p:spPr>
        <p:txBody>
          <a:bodyPr/>
          <a:lstStyle/>
          <a:p>
            <a:r>
              <a:rPr lang="en-US"/>
              <a:t>Coincidentally,…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 flipH="1">
            <a:off x="3276600" y="2057400"/>
            <a:ext cx="1524000" cy="4572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/>
        </p:nvCxnSpPr>
        <p:spPr bwMode="auto">
          <a:xfrm flipH="1" flipV="1">
            <a:off x="3352800" y="2057400"/>
            <a:ext cx="1524000" cy="4572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5029200" y="2057400"/>
            <a:ext cx="14818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Muon Pairs</a:t>
            </a:r>
          </a:p>
        </p:txBody>
      </p:sp>
      <p:cxnSp>
        <p:nvCxnSpPr>
          <p:cNvPr id="10" name="Curved Connector 9"/>
          <p:cNvCxnSpPr/>
          <p:nvPr/>
        </p:nvCxnSpPr>
        <p:spPr bwMode="auto">
          <a:xfrm rot="5400000">
            <a:off x="952500" y="2476500"/>
            <a:ext cx="2743200" cy="2667000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228600" y="5486400"/>
            <a:ext cx="13021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“Phase II”</a:t>
            </a:r>
          </a:p>
        </p:txBody>
      </p:sp>
      <p:sp>
        <p:nvSpPr>
          <p:cNvPr id="13" name="Oval 12"/>
          <p:cNvSpPr/>
          <p:nvPr/>
        </p:nvSpPr>
        <p:spPr bwMode="auto">
          <a:xfrm>
            <a:off x="4876800" y="1981200"/>
            <a:ext cx="1828800" cy="6096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  <a:ea typeface="ＭＳ Ｐゴシック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3124200" y="6172200"/>
            <a:ext cx="1828800" cy="6096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156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14300"/>
            <a:ext cx="8610600" cy="381000"/>
          </a:xfrm>
        </p:spPr>
        <p:txBody>
          <a:bodyPr/>
          <a:lstStyle/>
          <a:p>
            <a:r>
              <a:rPr lang="en-US"/>
              <a:t>E615, 1980-?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609600"/>
            <a:ext cx="7772400" cy="5867400"/>
          </a:xfrm>
        </p:spPr>
        <p:txBody>
          <a:bodyPr/>
          <a:lstStyle/>
          <a:p>
            <a:r>
              <a:rPr lang="en-US"/>
              <a:t>Distinction between sin</a:t>
            </a:r>
            <a:r>
              <a:rPr lang="en-US" baseline="30000"/>
              <a:t>2</a:t>
            </a:r>
            <a:r>
              <a:rPr lang="en-US">
                <a:latin typeface="Symbol" charset="2"/>
                <a:cs typeface="Symbol" charset="2"/>
              </a:rPr>
              <a:t>q</a:t>
            </a:r>
            <a:r>
              <a:rPr lang="en-US"/>
              <a:t> and 1+cos</a:t>
            </a:r>
            <a:r>
              <a:rPr lang="en-US" baseline="30000"/>
              <a:t>2</a:t>
            </a:r>
            <a:r>
              <a:rPr lang="en-US">
                <a:latin typeface="Symbol" charset="2"/>
                <a:cs typeface="Symbol" charset="2"/>
              </a:rPr>
              <a:t>q</a:t>
            </a:r>
            <a:r>
              <a:rPr lang="en-US"/>
              <a:t> is mainly at high |cos</a:t>
            </a:r>
            <a:r>
              <a:rPr lang="en-US">
                <a:latin typeface="Symbol" charset="2"/>
                <a:cs typeface="Symbol" charset="2"/>
              </a:rPr>
              <a:t>q</a:t>
            </a:r>
            <a:r>
              <a:rPr lang="en-US"/>
              <a:t>|</a:t>
            </a:r>
          </a:p>
          <a:p>
            <a:r>
              <a:rPr lang="en-US"/>
              <a:t>Experiment required good acceptance for one high momentum, (straight-ahead) muon, and one low-momentum (large-angle) muon. Beam muons serious background, design issue.</a:t>
            </a:r>
          </a:p>
          <a:p>
            <a:r>
              <a:rPr lang="en-US"/>
              <a:t>“Capture and measure” design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00"/>
            <a:ext cx="9144000" cy="374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492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152400" y="644235"/>
            <a:ext cx="1524000" cy="6019800"/>
          </a:xfrm>
          <a:prstGeom prst="rect">
            <a:avLst/>
          </a:prstGeom>
          <a:solidFill>
            <a:srgbClr val="E9E9E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  <a:ea typeface="ＭＳ Ｐゴシック" charset="0"/>
            </a:endParaRPr>
          </a:p>
        </p:txBody>
      </p:sp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14300"/>
            <a:ext cx="8610600" cy="381000"/>
          </a:xfrm>
        </p:spPr>
        <p:txBody>
          <a:bodyPr/>
          <a:lstStyle/>
          <a:p>
            <a:r>
              <a:rPr lang="en-US"/>
              <a:t>Scintillator planes &amp; trigger</a:t>
            </a:r>
          </a:p>
        </p:txBody>
      </p:sp>
      <p:pic>
        <p:nvPicPr>
          <p:cNvPr id="2" name="Picture 1" descr="trigg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609600"/>
            <a:ext cx="7213600" cy="60966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1371600"/>
            <a:ext cx="38835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Level I: 2 distinct tracks, in time</a:t>
            </a:r>
          </a:p>
          <a:p>
            <a:r>
              <a:rPr lang="en-US"/>
              <a:t>Level II: point back to target in y</a:t>
            </a:r>
          </a:p>
          <a:p>
            <a:r>
              <a:rPr lang="en-US"/>
              <a:t>Level III: M</a:t>
            </a:r>
            <a:r>
              <a:rPr lang="en-US" baseline="-25000">
                <a:latin typeface="Symbol" charset="2"/>
                <a:cs typeface="Symbol" charset="2"/>
              </a:rPr>
              <a:t>mm</a:t>
            </a:r>
            <a:r>
              <a:rPr lang="en-US"/>
              <a:t> &gt; 2 GeV (lookup)</a:t>
            </a:r>
          </a:p>
        </p:txBody>
      </p:sp>
    </p:spTree>
    <p:extLst>
      <p:ext uri="{BB962C8B-B14F-4D97-AF65-F5344CB8AC3E}">
        <p14:creationId xmlns:p14="http://schemas.microsoft.com/office/powerpoint/2010/main" val="3875710966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Chalkboard Bold"/>
        <a:ea typeface="ＭＳ Ｐゴシック"/>
        <a:cs typeface=""/>
      </a:majorFont>
      <a:minorFont>
        <a:latin typeface="Helvetic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26244</TotalTime>
  <Words>899</Words>
  <Application>Microsoft Macintosh PowerPoint</Application>
  <PresentationFormat>On-screen Show (4:3)</PresentationFormat>
  <Paragraphs>146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Blank Presentation</vt:lpstr>
      <vt:lpstr>Extreme Structure Functions…  “Twist and Shout” with E615</vt:lpstr>
      <vt:lpstr>Historical Context, ca. 1975-1980</vt:lpstr>
      <vt:lpstr>More Historical Context: The plot thickens</vt:lpstr>
      <vt:lpstr>But that wasn’t all…</vt:lpstr>
      <vt:lpstr>Berger &amp; Brodsky: pion at x1</vt:lpstr>
      <vt:lpstr>Coincidentally,…</vt:lpstr>
      <vt:lpstr>Coincidentally,…</vt:lpstr>
      <vt:lpstr>E615, 1980-?</vt:lpstr>
      <vt:lpstr>Scintillator planes &amp; trigger</vt:lpstr>
      <vt:lpstr>E615 Performance</vt:lpstr>
      <vt:lpstr>Plenty of data</vt:lpstr>
      <vt:lpstr>Structure Functions</vt:lpstr>
      <vt:lpstr>Structure Functions</vt:lpstr>
      <vt:lpstr>The anomaly, cont’d…</vt:lpstr>
      <vt:lpstr>Parametrizing the Structure Function Fp.</vt:lpstr>
      <vt:lpstr>The Angular Distribution ds/dcosq.</vt:lpstr>
      <vt:lpstr>Many other topics studied</vt:lpstr>
      <vt:lpstr>Lower mass, higher twist</vt:lpstr>
      <vt:lpstr>Fits to 1 + lcos2q.</vt:lpstr>
      <vt:lpstr>The good old days…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Cornell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Alexander</dc:creator>
  <cp:lastModifiedBy>Jim Alexander</cp:lastModifiedBy>
  <cp:revision>473</cp:revision>
  <cp:lastPrinted>2009-11-12T00:38:12Z</cp:lastPrinted>
  <dcterms:created xsi:type="dcterms:W3CDTF">2004-07-07T17:23:52Z</dcterms:created>
  <dcterms:modified xsi:type="dcterms:W3CDTF">2012-09-21T23:06:31Z</dcterms:modified>
</cp:coreProperties>
</file>