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8" r:id="rId4"/>
    <p:sldId id="278" r:id="rId5"/>
    <p:sldId id="273" r:id="rId6"/>
    <p:sldId id="268" r:id="rId7"/>
    <p:sldId id="269" r:id="rId8"/>
    <p:sldId id="267" r:id="rId9"/>
    <p:sldId id="270" r:id="rId10"/>
    <p:sldId id="274" r:id="rId11"/>
    <p:sldId id="271" r:id="rId12"/>
    <p:sldId id="259" r:id="rId13"/>
    <p:sldId id="275" r:id="rId14"/>
    <p:sldId id="276" r:id="rId15"/>
    <p:sldId id="277" r:id="rId16"/>
    <p:sldId id="261" r:id="rId17"/>
    <p:sldId id="262" r:id="rId18"/>
    <p:sldId id="263" r:id="rId19"/>
    <p:sldId id="265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491" autoAdjust="0"/>
  </p:normalViewPr>
  <p:slideViewPr>
    <p:cSldViewPr snapToGrid="0" snapToObjects="1">
      <p:cViewPr varScale="1">
        <p:scale>
          <a:sx n="118" d="100"/>
          <a:sy n="118" d="100"/>
        </p:scale>
        <p:origin x="-10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gif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gif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999" y="1043901"/>
            <a:ext cx="8610915" cy="2152374"/>
          </a:xfrm>
        </p:spPr>
        <p:txBody>
          <a:bodyPr>
            <a:noAutofit/>
          </a:bodyPr>
          <a:lstStyle/>
          <a:p>
            <a:r>
              <a:rPr lang="en-US" sz="4400" dirty="0"/>
              <a:t>Commissioning Physics: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i="1" dirty="0" smtClean="0"/>
              <a:t>A </a:t>
            </a:r>
            <a:r>
              <a:rPr lang="en-US" sz="4400" i="1" dirty="0"/>
              <a:t>story of building the </a:t>
            </a:r>
            <a:r>
              <a:rPr lang="en-US" sz="4400" i="1" dirty="0" err="1"/>
              <a:t>TileCal</a:t>
            </a:r>
            <a:r>
              <a:rPr lang="en-US" sz="4400" i="1" dirty="0"/>
              <a:t>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and </a:t>
            </a:r>
            <a:r>
              <a:rPr lang="en-US" sz="4400" i="1" dirty="0"/>
              <a:t>becoming part of a </a:t>
            </a:r>
            <a:r>
              <a:rPr lang="en-US" sz="4400" i="1" dirty="0" smtClean="0"/>
              <a:t>community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23219"/>
            <a:ext cx="7772400" cy="1097836"/>
          </a:xfrm>
        </p:spPr>
        <p:txBody>
          <a:bodyPr>
            <a:noAutofit/>
          </a:bodyPr>
          <a:lstStyle/>
          <a:p>
            <a:r>
              <a:rPr lang="en-US" sz="2800" dirty="0" smtClean="0"/>
              <a:t>David W. Miller</a:t>
            </a:r>
          </a:p>
          <a:p>
            <a:r>
              <a:rPr lang="en-US" sz="2800" i="1" dirty="0" smtClean="0"/>
              <a:t>The University of Chicago, Enrico Fermi Institute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14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it means to be an “expert”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3145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As the plans for commissioning were coming together, Jim encouraged us to make sure we were involved and integrated into the work.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He provided one piece of advice that I will never forget.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5131721"/>
            <a:ext cx="7770813" cy="115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200" b="1" i="1" dirty="0" smtClean="0"/>
              <a:t>"Experts are those who get involved enough to learn what is going on”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64119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m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6" y="1280542"/>
            <a:ext cx="7300190" cy="549348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805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Front-end electronics connections and commissioning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5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45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t="20305" r="38440" b="21766"/>
          <a:stretch/>
        </p:blipFill>
        <p:spPr>
          <a:xfrm>
            <a:off x="3716947" y="2312492"/>
            <a:ext cx="2314562" cy="219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MG_250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16968" r="14843"/>
          <a:stretch/>
        </p:blipFill>
        <p:spPr>
          <a:xfrm>
            <a:off x="949563" y="2312492"/>
            <a:ext cx="2255213" cy="190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7" y="40984"/>
            <a:ext cx="4045946" cy="22715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this advice, we became heavily involved, and even helped to shape the commissioning of  the ATLAS </a:t>
            </a:r>
            <a:r>
              <a:rPr lang="en-US" sz="2800" dirty="0" err="1" smtClean="0"/>
              <a:t>TileCal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5" name="Content Placeholder 4" descr="MeUnderBarrelToroid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20695"/>
          <a:stretch/>
        </p:blipFill>
        <p:spPr>
          <a:xfrm>
            <a:off x="6335552" y="1436293"/>
            <a:ext cx="2680515" cy="415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230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r="18494"/>
          <a:stretch/>
        </p:blipFill>
        <p:spPr>
          <a:xfrm>
            <a:off x="59347" y="3929031"/>
            <a:ext cx="2421387" cy="263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_25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93" y="40984"/>
            <a:ext cx="2814651" cy="211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PitWork 04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5" t="13000" r="10117"/>
          <a:stretch/>
        </p:blipFill>
        <p:spPr>
          <a:xfrm>
            <a:off x="2678362" y="4136958"/>
            <a:ext cx="2077170" cy="242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Belen_y_Carlo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5350" r="10706"/>
          <a:stretch/>
        </p:blipFill>
        <p:spPr>
          <a:xfrm>
            <a:off x="4921706" y="4635032"/>
            <a:ext cx="2219605" cy="207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1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“just” a calorimeter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2629320"/>
          </a:xfrm>
        </p:spPr>
        <p:txBody>
          <a:bodyPr>
            <a:noAutofit/>
          </a:bodyPr>
          <a:lstStyle/>
          <a:p>
            <a:r>
              <a:rPr lang="en-US" sz="2800" dirty="0" smtClean="0"/>
              <a:t>During this period it was easy to drift into thinking of ATLAS as many disparate pieces, each separate from one another, with different teams and different approaches.</a:t>
            </a:r>
          </a:p>
          <a:p>
            <a:r>
              <a:rPr lang="en-US" sz="2800" dirty="0" smtClean="0"/>
              <a:t>Jim did not let us forget that the whole would – eventually – be greater than the sum of its parts.</a:t>
            </a: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5282387"/>
            <a:ext cx="7770813" cy="115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i="1" dirty="0" smtClean="0"/>
              <a:t>“You'll </a:t>
            </a:r>
            <a:r>
              <a:rPr lang="en-US" sz="3200" b="1" i="1" dirty="0"/>
              <a:t>be surprised at how much one part of the detector will teach you about another</a:t>
            </a:r>
            <a:r>
              <a:rPr lang="en-US" sz="3200" b="1" i="1" dirty="0" smtClean="0"/>
              <a:t>.”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19466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24" y="121023"/>
            <a:ext cx="4147226" cy="3110420"/>
          </a:xfrm>
          <a:prstGeom prst="rect">
            <a:avLst/>
          </a:prstGeom>
        </p:spPr>
      </p:pic>
      <p:pic>
        <p:nvPicPr>
          <p:cNvPr id="5" name="Picture 4" descr="Ferrites_ReductionOnNonGaussianTai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99" y="3572940"/>
            <a:ext cx="3210742" cy="3113570"/>
          </a:xfrm>
          <a:prstGeom prst="rect">
            <a:avLst/>
          </a:prstGeom>
        </p:spPr>
      </p:pic>
      <p:pic>
        <p:nvPicPr>
          <p:cNvPr id="6" name="Picture 5" descr="ferrit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2" y="3090100"/>
            <a:ext cx="3210019" cy="359641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21022"/>
            <a:ext cx="3895987" cy="241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 smtClean="0"/>
              <a:t>“How </a:t>
            </a:r>
            <a:r>
              <a:rPr lang="en-US" sz="3600" b="1" i="1" dirty="0"/>
              <a:t>do we build the best instrument to do the best physics</a:t>
            </a:r>
            <a:r>
              <a:rPr lang="en-US" sz="3600" b="1" i="1" dirty="0" smtClean="0"/>
              <a:t>?”</a:t>
            </a:r>
            <a:endParaRPr lang="en-US" sz="3600" b="1" i="1" dirty="0"/>
          </a:p>
        </p:txBody>
      </p:sp>
      <p:cxnSp>
        <p:nvCxnSpPr>
          <p:cNvPr id="10" name="Curved Connector 9"/>
          <p:cNvCxnSpPr>
            <a:stCxn id="6" idx="3"/>
            <a:endCxn id="5" idx="1"/>
          </p:cNvCxnSpPr>
          <p:nvPr/>
        </p:nvCxnSpPr>
        <p:spPr>
          <a:xfrm>
            <a:off x="3605401" y="4888305"/>
            <a:ext cx="1864598" cy="241420"/>
          </a:xfrm>
          <a:prstGeom prst="curvedConnector3">
            <a:avLst/>
          </a:prstGeom>
          <a:ln w="76200" cmpd="sng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6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38" y="121024"/>
            <a:ext cx="8954312" cy="944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 physics is not done in a </a:t>
            </a:r>
            <a:r>
              <a:rPr lang="en-US" dirty="0" err="1" smtClean="0"/>
              <a:t>vaccum</a:t>
            </a:r>
            <a:endParaRPr lang="en-US" dirty="0"/>
          </a:p>
        </p:txBody>
      </p:sp>
      <p:pic>
        <p:nvPicPr>
          <p:cNvPr id="4" name="Picture 3" descr="ByeBBQ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426"/>
            <a:ext cx="4412582" cy="2516981"/>
          </a:xfrm>
          <a:prstGeom prst="rect">
            <a:avLst/>
          </a:prstGeom>
        </p:spPr>
      </p:pic>
      <p:pic>
        <p:nvPicPr>
          <p:cNvPr id="5" name="Picture 4" descr="ByeBBQ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95" y="1571233"/>
            <a:ext cx="3206649" cy="4609955"/>
          </a:xfrm>
          <a:prstGeom prst="rect">
            <a:avLst/>
          </a:prstGeom>
        </p:spPr>
      </p:pic>
      <p:pic>
        <p:nvPicPr>
          <p:cNvPr id="7" name="Picture 6" descr="IMG_24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13" y="3368464"/>
            <a:ext cx="4123590" cy="3092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461886">
            <a:off x="3820735" y="1557136"/>
            <a:ext cx="4617720" cy="400110"/>
          </a:xfrm>
          <a:prstGeom prst="rect">
            <a:avLst/>
          </a:prstGeom>
          <a:solidFill>
            <a:schemeClr val="tx1">
              <a:lumMod val="95000"/>
              <a:alpha val="76000"/>
            </a:schemeClr>
          </a:solidFill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End of year BBQ at Larry Price’s house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7300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 then, the unthinkable happened</a:t>
            </a:r>
            <a:br>
              <a:rPr lang="en-US" dirty="0" smtClean="0"/>
            </a:br>
            <a:r>
              <a:rPr lang="en-US" sz="2700" dirty="0" smtClean="0"/>
              <a:t>An </a:t>
            </a:r>
            <a:r>
              <a:rPr lang="en-US" sz="2700" dirty="0" smtClean="0"/>
              <a:t>unfortunate shift, but a little extra time!</a:t>
            </a:r>
            <a:endParaRPr lang="en-US" dirty="0"/>
          </a:p>
        </p:txBody>
      </p:sp>
      <p:pic>
        <p:nvPicPr>
          <p:cNvPr id="4" name="Content Placeholder 3" descr="Screen shot 2012-02-02 at 9.27.24 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2231" r="15059" b="-2231"/>
          <a:stretch/>
        </p:blipFill>
        <p:spPr/>
      </p:pic>
      <p:sp>
        <p:nvSpPr>
          <p:cNvPr id="5" name="Frame 4"/>
          <p:cNvSpPr/>
          <p:nvPr/>
        </p:nvSpPr>
        <p:spPr>
          <a:xfrm>
            <a:off x="5894758" y="2991418"/>
            <a:ext cx="1712862" cy="3311050"/>
          </a:xfrm>
          <a:prstGeom prst="frame">
            <a:avLst>
              <a:gd name="adj1" fmla="val 637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ttach_reader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58" y="4130957"/>
            <a:ext cx="3262593" cy="242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urved Connector 12"/>
          <p:cNvCxnSpPr>
            <a:stCxn id="5" idx="1"/>
            <a:endCxn id="6" idx="3"/>
          </p:cNvCxnSpPr>
          <p:nvPr/>
        </p:nvCxnSpPr>
        <p:spPr>
          <a:xfrm rot="10800000" flipV="1">
            <a:off x="4906852" y="4646942"/>
            <a:ext cx="987907" cy="696373"/>
          </a:xfrm>
          <a:prstGeom prst="curvedConnector3">
            <a:avLst/>
          </a:prstGeom>
          <a:ln w="76200" cmpd="sng"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44258" y="6132939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From the LHC Logbook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8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376"/>
            <a:ext cx="4666385" cy="1162050"/>
          </a:xfrm>
        </p:spPr>
        <p:txBody>
          <a:bodyPr/>
          <a:lstStyle/>
          <a:p>
            <a:r>
              <a:rPr lang="en-US" sz="3200" dirty="0" smtClean="0"/>
              <a:t>Continue with the foundations of jet physics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01042" y="1271426"/>
            <a:ext cx="4567630" cy="35814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smtClean="0"/>
              <a:t>Fundamentals of jet algorithms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Understand pile-up and offset corrections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Establish in-situ techniques for JES validation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New jet reconstruction techniques</a:t>
            </a:r>
            <a:endParaRPr lang="en-US" dirty="0"/>
          </a:p>
        </p:txBody>
      </p:sp>
      <p:pic>
        <p:nvPicPr>
          <p:cNvPr id="9" name="Picture 8" descr="Pileup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48" y="2251835"/>
            <a:ext cx="3551160" cy="2405018"/>
          </a:xfrm>
          <a:prstGeom prst="rect">
            <a:avLst/>
          </a:prstGeom>
        </p:spPr>
      </p:pic>
      <p:pic>
        <p:nvPicPr>
          <p:cNvPr id="10" name="Picture 9" descr="TrackJe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22" y="5042778"/>
            <a:ext cx="992817" cy="128357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 descr="TopoTowe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04" y="4852826"/>
            <a:ext cx="1093038" cy="1190363"/>
          </a:xfrm>
          <a:prstGeom prst="rect">
            <a:avLst/>
          </a:prstGeom>
        </p:spPr>
      </p:pic>
      <p:pic>
        <p:nvPicPr>
          <p:cNvPr id="13" name="Picture 12" descr="TopoCluster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56" y="5448007"/>
            <a:ext cx="1093038" cy="1190363"/>
          </a:xfrm>
          <a:prstGeom prst="rect">
            <a:avLst/>
          </a:prstGeom>
        </p:spPr>
      </p:pic>
      <p:pic>
        <p:nvPicPr>
          <p:cNvPr id="16" name="Picture 15" descr="EventDisplay_Run166658_3453393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43581" r="15252" b="17255"/>
          <a:stretch/>
        </p:blipFill>
        <p:spPr>
          <a:xfrm>
            <a:off x="93216" y="3284042"/>
            <a:ext cx="5027847" cy="3135594"/>
          </a:xfrm>
          <a:prstGeom prst="rect">
            <a:avLst/>
          </a:prstGeom>
        </p:spPr>
      </p:pic>
      <p:pic>
        <p:nvPicPr>
          <p:cNvPr id="4" name="Picture 3" descr="Combined_sel_jet_mult_vs_PVtrue_topo_jet_narrow_J6_PU_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85" y="72048"/>
            <a:ext cx="3551160" cy="239875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7" name="TextBox 16"/>
          <p:cNvSpPr txBox="1"/>
          <p:nvPr/>
        </p:nvSpPr>
        <p:spPr>
          <a:xfrm>
            <a:off x="5449148" y="4995585"/>
            <a:ext cx="7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tracks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0714" y="4769736"/>
            <a:ext cx="126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topotowers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2367" y="5364917"/>
            <a:ext cx="91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clusters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4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61" y="121024"/>
            <a:ext cx="8728301" cy="92926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Hadronic</a:t>
            </a:r>
            <a:r>
              <a:rPr lang="en-US" dirty="0" smtClean="0"/>
              <a:t> event </a:t>
            </a:r>
            <a:r>
              <a:rPr lang="en-US" dirty="0" smtClean="0"/>
              <a:t>shape measurement</a:t>
            </a:r>
            <a:endParaRPr lang="en-US" dirty="0"/>
          </a:p>
        </p:txBody>
      </p:sp>
      <p:pic>
        <p:nvPicPr>
          <p:cNvPr id="4" name="Content Placeholder 3" descr="Screen shot 2012-02-02 at 10.01.10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15" b="-5115"/>
          <a:stretch>
            <a:fillRect/>
          </a:stretch>
        </p:blipFill>
        <p:spPr>
          <a:xfrm>
            <a:off x="685800" y="1050289"/>
            <a:ext cx="7770813" cy="425702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5434" y="5138039"/>
            <a:ext cx="8189985" cy="16635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Classic Standard Model measurement…pioneered at SLAC and provided the first evidence of the existence of jets</a:t>
            </a:r>
            <a:r>
              <a:rPr lang="en-US" sz="2400" dirty="0" smtClean="0"/>
              <a:t>!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8757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roads lead to Chicago:</a:t>
            </a:r>
            <a:br>
              <a:rPr lang="en-US" dirty="0" smtClean="0"/>
            </a:br>
            <a:r>
              <a:rPr lang="en-US" sz="3600" dirty="0" smtClean="0"/>
              <a:t>Searches </a:t>
            </a:r>
            <a:r>
              <a:rPr lang="en-US" sz="3600" dirty="0" smtClean="0"/>
              <a:t>for new physics in </a:t>
            </a:r>
            <a:r>
              <a:rPr lang="en-US" sz="3600" dirty="0" err="1" smtClean="0"/>
              <a:t>hadronic</a:t>
            </a:r>
            <a:r>
              <a:rPr lang="en-US" sz="3600" dirty="0" smtClean="0"/>
              <a:t> final </a:t>
            </a:r>
            <a:r>
              <a:rPr lang="en-US" sz="3600" dirty="0" smtClean="0"/>
              <a:t>states, under Jim’s guidance once again</a:t>
            </a:r>
            <a:endParaRPr lang="en-US" sz="4400" dirty="0"/>
          </a:p>
        </p:txBody>
      </p:sp>
      <p:pic>
        <p:nvPicPr>
          <p:cNvPr id="3" name="Picture 2" descr="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5" y="1975592"/>
            <a:ext cx="4555493" cy="3173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566" y="5256582"/>
            <a:ext cx="3316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Top mass peak using jet </a:t>
            </a:r>
            <a:r>
              <a:rPr lang="en-US" dirty="0" smtClean="0"/>
              <a:t>boosted </a:t>
            </a:r>
          </a:p>
          <a:p>
            <a:pPr algn="ctr"/>
            <a:r>
              <a:rPr lang="en-US" dirty="0" smtClean="0"/>
              <a:t>substructure techniques</a:t>
            </a:r>
            <a:endParaRPr lang="en-US" dirty="0"/>
          </a:p>
        </p:txBody>
      </p:sp>
      <p:pic>
        <p:nvPicPr>
          <p:cNvPr id="5" name="Picture 4" descr="Limi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12" y="1975592"/>
            <a:ext cx="3756537" cy="3604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6845" y="5856918"/>
            <a:ext cx="4238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Limits on </a:t>
            </a:r>
            <a:r>
              <a:rPr lang="en-US" dirty="0" err="1" smtClean="0"/>
              <a:t>Supersymmetry</a:t>
            </a:r>
            <a:r>
              <a:rPr lang="en-US" dirty="0" smtClean="0"/>
              <a:t> using </a:t>
            </a:r>
            <a:r>
              <a:rPr lang="en-US" dirty="0" err="1" smtClean="0"/>
              <a:t>hadronic</a:t>
            </a:r>
            <a:endParaRPr lang="en-US" dirty="0" smtClean="0"/>
          </a:p>
          <a:p>
            <a:pPr algn="ctr"/>
            <a:r>
              <a:rPr lang="en-US" dirty="0" smtClean="0"/>
              <a:t>final states (and substructure!)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7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“commissioning physics”?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72" y="1421750"/>
            <a:ext cx="8405430" cy="5164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In order to understand the title of this talk, I need to walk you through the story of what I have learned directly or indirectly from Jim </a:t>
            </a:r>
            <a:r>
              <a:rPr lang="en-US" sz="2800" dirty="0" err="1" smtClean="0"/>
              <a:t>Pilcher</a:t>
            </a:r>
            <a:r>
              <a:rPr lang="en-US" sz="2800" dirty="0" smtClean="0"/>
              <a:t>.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 lvl="1">
              <a:buFont typeface="Lucida Grande"/>
              <a:buChar char="-"/>
            </a:pPr>
            <a:r>
              <a:rPr lang="en-US" sz="2400" dirty="0" smtClean="0"/>
              <a:t>To start with, I need to tell you why Jim is, in a very real sense, the reason that I am in High Energy Physics today.</a:t>
            </a:r>
          </a:p>
          <a:p>
            <a:pPr lvl="1">
              <a:buFont typeface="Lucida Grande"/>
              <a:buChar char="-"/>
            </a:pPr>
            <a:r>
              <a:rPr lang="en-US" sz="2400" dirty="0" smtClean="0"/>
              <a:t>How Jim’s guidance in helping to build the Tile Calorimeter shaped my understanding of High Energy Physics</a:t>
            </a:r>
          </a:p>
          <a:p>
            <a:pPr lvl="1">
              <a:buFont typeface="Lucida Grande"/>
              <a:buChar char="-"/>
            </a:pPr>
            <a:r>
              <a:rPr lang="en-US" sz="2400" dirty="0" smtClean="0"/>
              <a:t>What physics interests those experiences have led to, and, ultimately, why I have found myself back at the University of Chicago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252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88" y="136509"/>
            <a:ext cx="6464164" cy="4301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2051" y="5136837"/>
            <a:ext cx="583585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Congratulations, Jim!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" y="3247719"/>
            <a:ext cx="3042489" cy="35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7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77" y="0"/>
            <a:ext cx="7770813" cy="7061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pic>
        <p:nvPicPr>
          <p:cNvPr id="4" name="Content Placeholder 3" descr="0209017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5" b="7935"/>
          <a:stretch>
            <a:fillRect/>
          </a:stretch>
        </p:blipFill>
        <p:spPr>
          <a:xfrm>
            <a:off x="685800" y="706190"/>
            <a:ext cx="7770813" cy="425702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5434" y="5113877"/>
            <a:ext cx="8189985" cy="9578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Astroparticle</a:t>
            </a:r>
            <a:r>
              <a:rPr lang="en-US" sz="2400" dirty="0" smtClean="0"/>
              <a:t> physics </a:t>
            </a:r>
            <a:r>
              <a:rPr lang="en-US" sz="2400" dirty="0" smtClean="0"/>
              <a:t>and the CAST Experiment were what ushered me into experimental physics in 2002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205" y="882473"/>
            <a:ext cx="3898085" cy="582939"/>
          </a:xfrm>
          <a:prstGeom prst="rect">
            <a:avLst/>
          </a:prstGeom>
        </p:spPr>
      </p:pic>
      <p:pic>
        <p:nvPicPr>
          <p:cNvPr id="7" name="Picture 6" descr="CAST 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6776" r="14304"/>
          <a:stretch/>
        </p:blipFill>
        <p:spPr>
          <a:xfrm rot="20112333">
            <a:off x="615201" y="3371917"/>
            <a:ext cx="1052433" cy="1184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338" y="6214279"/>
            <a:ext cx="8900500" cy="6221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/>
              <a:t>During my time spent at CERN, I </a:t>
            </a:r>
            <a:r>
              <a:rPr lang="en-US" sz="2400" i="1" dirty="0"/>
              <a:t>learned that particle physicists </a:t>
            </a:r>
            <a:r>
              <a:rPr lang="en-US" sz="2400" i="1" dirty="0" smtClean="0"/>
              <a:t>weren’t really </a:t>
            </a:r>
            <a:r>
              <a:rPr lang="en-US" sz="2400" i="1" dirty="0"/>
              <a:t>as bad as the astrophysicists said they were</a:t>
            </a:r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9384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CAST Calorimeter</a:t>
            </a:r>
            <a:endParaRPr lang="en-US" dirty="0"/>
          </a:p>
        </p:txBody>
      </p:sp>
      <p:pic>
        <p:nvPicPr>
          <p:cNvPr id="4" name="Picture 3" descr="PMTAssemb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73" y="1252411"/>
            <a:ext cx="3027503" cy="2721567"/>
          </a:xfrm>
          <a:prstGeom prst="rect">
            <a:avLst/>
          </a:prstGeom>
        </p:spPr>
      </p:pic>
      <p:pic>
        <p:nvPicPr>
          <p:cNvPr id="5" name="Picture 4" descr="DSCN02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08" y="4100477"/>
            <a:ext cx="3547555" cy="2660666"/>
          </a:xfrm>
          <a:prstGeom prst="rect">
            <a:avLst/>
          </a:prstGeom>
        </p:spPr>
      </p:pic>
      <p:pic>
        <p:nvPicPr>
          <p:cNvPr id="6" name="Picture 5" descr="CMSchemat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6" y="1252411"/>
            <a:ext cx="3275424" cy="2531729"/>
          </a:xfrm>
          <a:prstGeom prst="rect">
            <a:avLst/>
          </a:prstGeom>
        </p:spPr>
      </p:pic>
      <p:pic>
        <p:nvPicPr>
          <p:cNvPr id="7" name="Picture 6" descr="DetectorSchematic.pdf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9" y="3973978"/>
            <a:ext cx="2905148" cy="267970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2982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beginning of what would become Jim’s army of not-yet-physicists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47" y="1793808"/>
            <a:ext cx="8426955" cy="1832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During the spring of 2005, I received an email from Jim asking if I would like to participate in the construction and commissioning of the Tile Calorimeter at CERN for 1 year</a:t>
            </a:r>
          </a:p>
          <a:p>
            <a:pPr lvl="1">
              <a:buFont typeface="Courier New"/>
              <a:buChar char="o"/>
            </a:pPr>
            <a:r>
              <a:rPr lang="en-US" sz="2400" dirty="0" smtClean="0"/>
              <a:t>I jumped at the opportunity</a:t>
            </a:r>
          </a:p>
          <a:p>
            <a:pPr lvl="1">
              <a:buFont typeface="Courier New"/>
              <a:buChar char="o"/>
            </a:pPr>
            <a:r>
              <a:rPr lang="en-US" sz="2400" dirty="0" smtClean="0"/>
              <a:t>As did David </a:t>
            </a:r>
            <a:r>
              <a:rPr lang="en-US" sz="2400" dirty="0" err="1" smtClean="0"/>
              <a:t>Lawlor</a:t>
            </a:r>
            <a:endParaRPr lang="en-US" sz="2400" dirty="0"/>
          </a:p>
        </p:txBody>
      </p:sp>
      <p:pic>
        <p:nvPicPr>
          <p:cNvPr id="4" name="Picture 3" descr="DavidLaw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79" y="3981894"/>
            <a:ext cx="2682830" cy="2682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433886">
            <a:off x="4151791" y="4107445"/>
            <a:ext cx="17620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David </a:t>
            </a:r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Lawlor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Picture 5" descr="DavidMi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2" y="3981894"/>
            <a:ext cx="2589327" cy="2682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8409" y="4436391"/>
            <a:ext cx="158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“The Two </a:t>
            </a:r>
            <a:r>
              <a:rPr lang="en-US" sz="2400" b="1" dirty="0" err="1" smtClean="0"/>
              <a:t>Davids</a:t>
            </a:r>
            <a:r>
              <a:rPr lang="en-US" sz="2400" b="1" dirty="0" smtClean="0"/>
              <a:t>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74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Constructing and commissioning the Tile Calorimeter</a:t>
            </a:r>
            <a:endParaRPr lang="en-US" dirty="0"/>
          </a:p>
        </p:txBody>
      </p:sp>
      <p:pic>
        <p:nvPicPr>
          <p:cNvPr id="4" name="Picture 6" descr="l_endc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27" y="4181367"/>
            <a:ext cx="2768336" cy="18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ubmodu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b="15625"/>
          <a:stretch>
            <a:fillRect/>
          </a:stretch>
        </p:blipFill>
        <p:spPr bwMode="auto">
          <a:xfrm>
            <a:off x="2198627" y="1908175"/>
            <a:ext cx="235432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rob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3" b="19460"/>
          <a:stretch>
            <a:fillRect/>
          </a:stretch>
        </p:blipFill>
        <p:spPr bwMode="auto">
          <a:xfrm>
            <a:off x="4599838" y="1908175"/>
            <a:ext cx="1758099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haflbar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4025" r="13008" b="6038"/>
          <a:stretch>
            <a:fillRect/>
          </a:stretch>
        </p:blipFill>
        <p:spPr bwMode="auto">
          <a:xfrm>
            <a:off x="6477000" y="1703857"/>
            <a:ext cx="2276051" cy="17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WNT\Profiles\bdg\Desktop\hamamatsu\tb1996comb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8337" r="16673"/>
          <a:stretch>
            <a:fillRect/>
          </a:stretch>
        </p:blipFill>
        <p:spPr bwMode="auto">
          <a:xfrm>
            <a:off x="32039" y="1908175"/>
            <a:ext cx="20145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161" y="4181367"/>
            <a:ext cx="2812512" cy="1858464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tbe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47" y="4181367"/>
            <a:ext cx="2932005" cy="18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3616063"/>
            <a:ext cx="181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’</a:t>
            </a:r>
            <a:r>
              <a:rPr lang="en-US" dirty="0" smtClean="0"/>
              <a:t>93-’95: R&amp;D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46577" y="3616063"/>
            <a:ext cx="431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’</a:t>
            </a:r>
            <a:r>
              <a:rPr lang="en-US" dirty="0" smtClean="0"/>
              <a:t>96-’02: Mechanics &amp; Optics Construction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57937" y="3616063"/>
            <a:ext cx="253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’</a:t>
            </a:r>
            <a:r>
              <a:rPr lang="en-US" dirty="0" smtClean="0"/>
              <a:t>99-’02: Instrumentation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6140620"/>
            <a:ext cx="256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’</a:t>
            </a:r>
            <a:r>
              <a:rPr lang="en-US" dirty="0" smtClean="0"/>
              <a:t>99-’04: Electronics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83236" y="6140620"/>
            <a:ext cx="256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’</a:t>
            </a:r>
            <a:r>
              <a:rPr lang="en-US" dirty="0" smtClean="0"/>
              <a:t>02-’04: Test beams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89910" y="6140620"/>
            <a:ext cx="256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’</a:t>
            </a:r>
            <a:r>
              <a:rPr lang="en-US" dirty="0" smtClean="0"/>
              <a:t>04-’06: Commissioning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5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Constructing and commissioning the Tile Calorimeter</a:t>
            </a:r>
            <a:endParaRPr lang="en-US" dirty="0"/>
          </a:p>
        </p:txBody>
      </p:sp>
      <p:pic>
        <p:nvPicPr>
          <p:cNvPr id="4" name="Picture 6" descr="l_endc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27" y="4181367"/>
            <a:ext cx="2768336" cy="18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ubmodule2"/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b="15625"/>
          <a:stretch>
            <a:fillRect/>
          </a:stretch>
        </p:blipFill>
        <p:spPr bwMode="auto">
          <a:xfrm>
            <a:off x="2198627" y="1908175"/>
            <a:ext cx="235432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robot"/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3" b="19460"/>
          <a:stretch>
            <a:fillRect/>
          </a:stretch>
        </p:blipFill>
        <p:spPr bwMode="auto">
          <a:xfrm>
            <a:off x="4599838" y="1908175"/>
            <a:ext cx="1758099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haflbarrel"/>
          <p:cNvPicPr>
            <a:picLocks noChangeAspect="1" noChangeArrowheads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4025" r="13008" b="6038"/>
          <a:stretch>
            <a:fillRect/>
          </a:stretch>
        </p:blipFill>
        <p:spPr bwMode="auto">
          <a:xfrm>
            <a:off x="6477000" y="1703857"/>
            <a:ext cx="2276051" cy="17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WNT\Profiles\bdg\Desktop\hamamatsu\tb1996comb2.gif"/>
          <p:cNvPicPr>
            <a:picLocks noChangeAspect="1" noChangeArrowheads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8337" r="16673"/>
          <a:stretch>
            <a:fillRect/>
          </a:stretch>
        </p:blipFill>
        <p:spPr bwMode="auto">
          <a:xfrm>
            <a:off x="32039" y="1908175"/>
            <a:ext cx="20145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161" y="4181367"/>
            <a:ext cx="2812512" cy="18584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tbeam.jpg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47" y="4181367"/>
            <a:ext cx="2932005" cy="18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3616063"/>
            <a:ext cx="181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’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93-’95: R&amp;D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6577" y="3616063"/>
            <a:ext cx="431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’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96-’02: Mechanics &amp; Optics Construction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7937" y="3616063"/>
            <a:ext cx="253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’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99-’02: Instrumentation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6140620"/>
            <a:ext cx="256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A6A6A6"/>
                </a:solidFill>
              </a:rPr>
              <a:t>’</a:t>
            </a:r>
            <a:r>
              <a:rPr lang="en-US" dirty="0" smtClean="0">
                <a:solidFill>
                  <a:srgbClr val="A6A6A6"/>
                </a:solidFill>
              </a:rPr>
              <a:t>99-’04: Electronics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3236" y="6140620"/>
            <a:ext cx="256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A6A6A6"/>
                </a:solidFill>
              </a:rPr>
              <a:t>’</a:t>
            </a:r>
            <a:r>
              <a:rPr lang="en-US" dirty="0" smtClean="0">
                <a:solidFill>
                  <a:srgbClr val="A6A6A6"/>
                </a:solidFill>
              </a:rPr>
              <a:t>02-’04: Test beams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9910" y="6140620"/>
            <a:ext cx="256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6600"/>
                </a:solidFill>
              </a:rPr>
              <a:t>’</a:t>
            </a:r>
            <a:r>
              <a:rPr lang="en-US" dirty="0" smtClean="0">
                <a:solidFill>
                  <a:srgbClr val="FF6600"/>
                </a:solidFill>
              </a:rPr>
              <a:t>04-’06: Commissioning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8952" y="3985396"/>
            <a:ext cx="3038462" cy="2742714"/>
          </a:xfrm>
          <a:prstGeom prst="rect">
            <a:avLst/>
          </a:prstGeom>
          <a:noFill/>
          <a:ln w="38100" cmpd="sng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1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457200" cy="476250"/>
          </a:xfrm>
        </p:spPr>
        <p:txBody>
          <a:bodyPr/>
          <a:lstStyle/>
          <a:p>
            <a:pPr>
              <a:defRPr/>
            </a:pPr>
            <a:fld id="{77DBB64D-F495-3D4E-B0E6-DA1D543EF1BE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09675"/>
            <a:ext cx="2255838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" y="1209675"/>
            <a:ext cx="2514600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 descr="All_cables_in_patch_pane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348" y="1149350"/>
            <a:ext cx="3124200" cy="2252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3227388" y="5654675"/>
            <a:ext cx="381000" cy="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Oval 62"/>
          <p:cNvSpPr>
            <a:spLocks noChangeArrowheads="1"/>
          </p:cNvSpPr>
          <p:nvPr/>
        </p:nvSpPr>
        <p:spPr bwMode="auto">
          <a:xfrm>
            <a:off x="377031" y="2347913"/>
            <a:ext cx="157163" cy="157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Oval 64"/>
          <p:cNvSpPr>
            <a:spLocks noChangeArrowheads="1"/>
          </p:cNvSpPr>
          <p:nvPr/>
        </p:nvSpPr>
        <p:spPr bwMode="auto">
          <a:xfrm>
            <a:off x="681831" y="3033713"/>
            <a:ext cx="157163" cy="157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Oval 65"/>
          <p:cNvSpPr>
            <a:spLocks noChangeArrowheads="1"/>
          </p:cNvSpPr>
          <p:nvPr/>
        </p:nvSpPr>
        <p:spPr bwMode="auto">
          <a:xfrm>
            <a:off x="1447800" y="4049713"/>
            <a:ext cx="157163" cy="157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Oval 66"/>
          <p:cNvSpPr>
            <a:spLocks noChangeArrowheads="1"/>
          </p:cNvSpPr>
          <p:nvPr/>
        </p:nvSpPr>
        <p:spPr bwMode="auto">
          <a:xfrm>
            <a:off x="2129631" y="3109913"/>
            <a:ext cx="157163" cy="157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Oval 67"/>
          <p:cNvSpPr>
            <a:spLocks noChangeArrowheads="1"/>
          </p:cNvSpPr>
          <p:nvPr/>
        </p:nvSpPr>
        <p:spPr bwMode="auto">
          <a:xfrm>
            <a:off x="2510631" y="2347913"/>
            <a:ext cx="157163" cy="157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Oval 68"/>
          <p:cNvSpPr>
            <a:spLocks noChangeArrowheads="1"/>
          </p:cNvSpPr>
          <p:nvPr/>
        </p:nvSpPr>
        <p:spPr bwMode="auto">
          <a:xfrm>
            <a:off x="2205831" y="1585913"/>
            <a:ext cx="157163" cy="157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Line 69"/>
          <p:cNvSpPr>
            <a:spLocks noChangeShapeType="1"/>
          </p:cNvSpPr>
          <p:nvPr/>
        </p:nvSpPr>
        <p:spPr bwMode="auto">
          <a:xfrm>
            <a:off x="529431" y="2352675"/>
            <a:ext cx="4699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Line 71"/>
          <p:cNvSpPr>
            <a:spLocks noChangeShapeType="1"/>
          </p:cNvSpPr>
          <p:nvPr/>
        </p:nvSpPr>
        <p:spPr bwMode="auto">
          <a:xfrm flipV="1">
            <a:off x="834231" y="2647950"/>
            <a:ext cx="312738" cy="31432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Line 72"/>
          <p:cNvSpPr>
            <a:spLocks noChangeShapeType="1"/>
          </p:cNvSpPr>
          <p:nvPr/>
        </p:nvSpPr>
        <p:spPr bwMode="auto">
          <a:xfrm flipV="1">
            <a:off x="1367631" y="2871788"/>
            <a:ext cx="1588" cy="471487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73"/>
          <p:cNvSpPr>
            <a:spLocks noChangeShapeType="1"/>
          </p:cNvSpPr>
          <p:nvPr/>
        </p:nvSpPr>
        <p:spPr bwMode="auto">
          <a:xfrm flipH="1" flipV="1">
            <a:off x="1901031" y="2724150"/>
            <a:ext cx="234950" cy="31432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74"/>
          <p:cNvSpPr>
            <a:spLocks noChangeShapeType="1"/>
          </p:cNvSpPr>
          <p:nvPr/>
        </p:nvSpPr>
        <p:spPr bwMode="auto">
          <a:xfrm flipH="1">
            <a:off x="1824831" y="1657350"/>
            <a:ext cx="312738" cy="31432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75"/>
          <p:cNvSpPr>
            <a:spLocks noChangeShapeType="1"/>
          </p:cNvSpPr>
          <p:nvPr/>
        </p:nvSpPr>
        <p:spPr bwMode="auto">
          <a:xfrm flipH="1">
            <a:off x="1977231" y="2352675"/>
            <a:ext cx="4699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Line 93"/>
          <p:cNvSpPr>
            <a:spLocks noChangeShapeType="1"/>
          </p:cNvSpPr>
          <p:nvPr/>
        </p:nvSpPr>
        <p:spPr bwMode="auto">
          <a:xfrm flipH="1">
            <a:off x="910431" y="2724150"/>
            <a:ext cx="312738" cy="31432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Line 95"/>
          <p:cNvSpPr>
            <a:spLocks noChangeShapeType="1"/>
          </p:cNvSpPr>
          <p:nvPr/>
        </p:nvSpPr>
        <p:spPr bwMode="auto">
          <a:xfrm>
            <a:off x="6661433" y="5901396"/>
            <a:ext cx="484188" cy="0"/>
          </a:xfrm>
          <a:prstGeom prst="line">
            <a:avLst/>
          </a:prstGeom>
          <a:noFill/>
          <a:ln w="38100" cap="sq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8" name="Picture 102" descr="Before_screwing_HARTING_connecto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68" y="3673456"/>
            <a:ext cx="2308226" cy="2762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" name="Picture 104" descr="Installation_finish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20" y="3615395"/>
            <a:ext cx="2629636" cy="28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5" descr="IMG_36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19" y="3615395"/>
            <a:ext cx="2018731" cy="28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-10495" y="26559"/>
            <a:ext cx="9144000" cy="71717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TileCal</a:t>
            </a:r>
            <a:r>
              <a:rPr lang="en-US" dirty="0" smtClean="0"/>
              <a:t> Commissioning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Commissioning “Teams”</a:t>
            </a:r>
            <a:endParaRPr lang="en-US" dirty="0"/>
          </a:p>
        </p:txBody>
      </p:sp>
      <p:pic>
        <p:nvPicPr>
          <p:cNvPr id="4" name="Picture 3" descr="Comm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6" y="1204517"/>
            <a:ext cx="7301096" cy="548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3862" y="3138385"/>
            <a:ext cx="1784195" cy="14465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+ Team 5!</a:t>
            </a:r>
          </a:p>
          <a:p>
            <a:pPr algn="ctr"/>
            <a:r>
              <a:rPr lang="en-US" sz="2000" i="1" dirty="0" smtClean="0"/>
              <a:t>Data Quality and Performance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646453" y="6378906"/>
            <a:ext cx="2006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-Bob </a:t>
            </a:r>
            <a:r>
              <a:rPr lang="en-US" sz="1400" b="1" dirty="0" err="1" smtClean="0">
                <a:solidFill>
                  <a:schemeClr val="bg1"/>
                </a:solidFill>
              </a:rPr>
              <a:t>Stanek</a:t>
            </a:r>
            <a:r>
              <a:rPr lang="en-US" sz="1400" b="1" dirty="0" smtClean="0">
                <a:solidFill>
                  <a:schemeClr val="bg1"/>
                </a:solidFill>
              </a:rPr>
              <a:t>, Oct. 2005</a:t>
            </a:r>
          </a:p>
        </p:txBody>
      </p:sp>
    </p:spTree>
    <p:extLst>
      <p:ext uri="{BB962C8B-B14F-4D97-AF65-F5344CB8AC3E}">
        <p14:creationId xmlns:p14="http://schemas.microsoft.com/office/powerpoint/2010/main" val="418515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1521</TotalTime>
  <Words>645</Words>
  <Application>Microsoft Macintosh PowerPoint</Application>
  <PresentationFormat>On-screen Show (4:3)</PresentationFormat>
  <Paragraphs>71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Story</vt:lpstr>
      <vt:lpstr>Commissioning Physics:  A story of building the TileCal  and becoming part of a community</vt:lpstr>
      <vt:lpstr>Why “commissioning physics”?</vt:lpstr>
      <vt:lpstr>A bit of history</vt:lpstr>
      <vt:lpstr>The CAST Calorimeter</vt:lpstr>
      <vt:lpstr>The beginning of what would become Jim’s army of not-yet-physicists</vt:lpstr>
      <vt:lpstr>Constructing and commissioning the Tile Calorimeter</vt:lpstr>
      <vt:lpstr>Constructing and commissioning the Tile Calorimeter</vt:lpstr>
      <vt:lpstr>TileCal Commissioning Campaign</vt:lpstr>
      <vt:lpstr>The Commissioning “Teams”</vt:lpstr>
      <vt:lpstr>What it means to be an “expert”</vt:lpstr>
      <vt:lpstr>Front-end electronics connections and commissioning team</vt:lpstr>
      <vt:lpstr>With this advice, we became heavily involved, and even helped to shape the commissioning of  the ATLAS TileCal.</vt:lpstr>
      <vt:lpstr>Not “just” a calorimeter</vt:lpstr>
      <vt:lpstr>PowerPoint Presentation</vt:lpstr>
      <vt:lpstr>And physics is not done in a vaccum</vt:lpstr>
      <vt:lpstr>And then, the unthinkable happened An unfortunate shift, but a little extra time!</vt:lpstr>
      <vt:lpstr>Continue with the foundations of jet physics</vt:lpstr>
      <vt:lpstr>Hadronic event shape measurement</vt:lpstr>
      <vt:lpstr>All roads lead to Chicago: Searches for new physics in hadronic final states, under Jim’s guidance once again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Hadronic Event Shapes and  Jet Substructure in pp Collisions  at √s = 7.0 TeV with the ATLAS Detector</dc:title>
  <dc:creator>David W. Miller</dc:creator>
  <cp:lastModifiedBy>David W. Miller</cp:lastModifiedBy>
  <cp:revision>53</cp:revision>
  <dcterms:created xsi:type="dcterms:W3CDTF">2012-02-02T06:45:22Z</dcterms:created>
  <dcterms:modified xsi:type="dcterms:W3CDTF">2012-09-22T12:03:55Z</dcterms:modified>
</cp:coreProperties>
</file>