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9" r:id="rId1"/>
  </p:sldMasterIdLst>
  <p:notesMasterIdLst>
    <p:notesMasterId r:id="rId61"/>
  </p:notesMasterIdLst>
  <p:handoutMasterIdLst>
    <p:handoutMasterId r:id="rId62"/>
  </p:handoutMasterIdLst>
  <p:sldIdLst>
    <p:sldId id="612" r:id="rId2"/>
    <p:sldId id="781" r:id="rId3"/>
    <p:sldId id="839" r:id="rId4"/>
    <p:sldId id="632" r:id="rId5"/>
    <p:sldId id="726" r:id="rId6"/>
    <p:sldId id="778" r:id="rId7"/>
    <p:sldId id="840" r:id="rId8"/>
    <p:sldId id="841" r:id="rId9"/>
    <p:sldId id="842" r:id="rId10"/>
    <p:sldId id="843" r:id="rId11"/>
    <p:sldId id="844" r:id="rId12"/>
    <p:sldId id="787" r:id="rId13"/>
    <p:sldId id="784" r:id="rId14"/>
    <p:sldId id="785" r:id="rId15"/>
    <p:sldId id="786" r:id="rId16"/>
    <p:sldId id="810" r:id="rId17"/>
    <p:sldId id="774" r:id="rId18"/>
    <p:sldId id="775" r:id="rId19"/>
    <p:sldId id="811" r:id="rId20"/>
    <p:sldId id="813" r:id="rId21"/>
    <p:sldId id="771" r:id="rId22"/>
    <p:sldId id="804" r:id="rId23"/>
    <p:sldId id="805" r:id="rId24"/>
    <p:sldId id="812" r:id="rId25"/>
    <p:sldId id="803" r:id="rId26"/>
    <p:sldId id="788" r:id="rId27"/>
    <p:sldId id="789" r:id="rId28"/>
    <p:sldId id="834" r:id="rId29"/>
    <p:sldId id="776" r:id="rId30"/>
    <p:sldId id="806" r:id="rId31"/>
    <p:sldId id="835" r:id="rId32"/>
    <p:sldId id="836" r:id="rId33"/>
    <p:sldId id="790" r:id="rId34"/>
    <p:sldId id="791" r:id="rId35"/>
    <p:sldId id="808" r:id="rId36"/>
    <p:sldId id="802" r:id="rId37"/>
    <p:sldId id="807" r:id="rId38"/>
    <p:sldId id="809" r:id="rId39"/>
    <p:sldId id="837" r:id="rId40"/>
    <p:sldId id="838" r:id="rId41"/>
    <p:sldId id="792" r:id="rId42"/>
    <p:sldId id="793" r:id="rId43"/>
    <p:sldId id="794" r:id="rId44"/>
    <p:sldId id="795" r:id="rId45"/>
    <p:sldId id="797" r:id="rId46"/>
    <p:sldId id="796" r:id="rId47"/>
    <p:sldId id="800" r:id="rId48"/>
    <p:sldId id="832" r:id="rId49"/>
    <p:sldId id="821" r:id="rId50"/>
    <p:sldId id="822" r:id="rId51"/>
    <p:sldId id="823" r:id="rId52"/>
    <p:sldId id="825" r:id="rId53"/>
    <p:sldId id="826" r:id="rId54"/>
    <p:sldId id="827" r:id="rId55"/>
    <p:sldId id="828" r:id="rId56"/>
    <p:sldId id="829" r:id="rId57"/>
    <p:sldId id="830" r:id="rId58"/>
    <p:sldId id="831" r:id="rId59"/>
    <p:sldId id="819" r:id="rId60"/>
  </p:sldIdLst>
  <p:sldSz cx="9144000" cy="6858000" type="screen4x3"/>
  <p:notesSz cx="6997700" cy="9283700"/>
  <p:defaultTextStyle>
    <a:defPPr>
      <a:defRPr lang="en-US"/>
    </a:defPPr>
    <a:lvl1pPr algn="l" rtl="0" eaLnBrk="0" fontAlgn="base" hangingPunct="0">
      <a:spcBef>
        <a:spcPct val="0"/>
      </a:spcBef>
      <a:spcAft>
        <a:spcPct val="0"/>
      </a:spcAft>
      <a:defRPr sz="1600" kern="1200">
        <a:solidFill>
          <a:srgbClr val="FF3300"/>
        </a:solidFill>
        <a:latin typeface="Arial" charset="0"/>
        <a:ea typeface="+mn-ea"/>
        <a:cs typeface="+mn-cs"/>
      </a:defRPr>
    </a:lvl1pPr>
    <a:lvl2pPr marL="457200" algn="l" rtl="0" eaLnBrk="0" fontAlgn="base" hangingPunct="0">
      <a:spcBef>
        <a:spcPct val="0"/>
      </a:spcBef>
      <a:spcAft>
        <a:spcPct val="0"/>
      </a:spcAft>
      <a:defRPr sz="1600" kern="1200">
        <a:solidFill>
          <a:srgbClr val="FF3300"/>
        </a:solidFill>
        <a:latin typeface="Arial" charset="0"/>
        <a:ea typeface="+mn-ea"/>
        <a:cs typeface="+mn-cs"/>
      </a:defRPr>
    </a:lvl2pPr>
    <a:lvl3pPr marL="914400" algn="l" rtl="0" eaLnBrk="0" fontAlgn="base" hangingPunct="0">
      <a:spcBef>
        <a:spcPct val="0"/>
      </a:spcBef>
      <a:spcAft>
        <a:spcPct val="0"/>
      </a:spcAft>
      <a:defRPr sz="1600" kern="1200">
        <a:solidFill>
          <a:srgbClr val="FF3300"/>
        </a:solidFill>
        <a:latin typeface="Arial" charset="0"/>
        <a:ea typeface="+mn-ea"/>
        <a:cs typeface="+mn-cs"/>
      </a:defRPr>
    </a:lvl3pPr>
    <a:lvl4pPr marL="1371600" algn="l" rtl="0" eaLnBrk="0" fontAlgn="base" hangingPunct="0">
      <a:spcBef>
        <a:spcPct val="0"/>
      </a:spcBef>
      <a:spcAft>
        <a:spcPct val="0"/>
      </a:spcAft>
      <a:defRPr sz="1600" kern="1200">
        <a:solidFill>
          <a:srgbClr val="FF3300"/>
        </a:solidFill>
        <a:latin typeface="Arial" charset="0"/>
        <a:ea typeface="+mn-ea"/>
        <a:cs typeface="+mn-cs"/>
      </a:defRPr>
    </a:lvl4pPr>
    <a:lvl5pPr marL="1828800" algn="l" rtl="0" eaLnBrk="0" fontAlgn="base" hangingPunct="0">
      <a:spcBef>
        <a:spcPct val="0"/>
      </a:spcBef>
      <a:spcAft>
        <a:spcPct val="0"/>
      </a:spcAft>
      <a:defRPr sz="1600" kern="1200">
        <a:solidFill>
          <a:srgbClr val="FF3300"/>
        </a:solidFill>
        <a:latin typeface="Arial" charset="0"/>
        <a:ea typeface="+mn-ea"/>
        <a:cs typeface="+mn-cs"/>
      </a:defRPr>
    </a:lvl5pPr>
    <a:lvl6pPr marL="2286000" algn="l" defTabSz="914400" rtl="0" eaLnBrk="1" latinLnBrk="0" hangingPunct="1">
      <a:defRPr sz="1600" kern="1200">
        <a:solidFill>
          <a:srgbClr val="FF3300"/>
        </a:solidFill>
        <a:latin typeface="Arial" charset="0"/>
        <a:ea typeface="+mn-ea"/>
        <a:cs typeface="+mn-cs"/>
      </a:defRPr>
    </a:lvl6pPr>
    <a:lvl7pPr marL="2743200" algn="l" defTabSz="914400" rtl="0" eaLnBrk="1" latinLnBrk="0" hangingPunct="1">
      <a:defRPr sz="1600" kern="1200">
        <a:solidFill>
          <a:srgbClr val="FF3300"/>
        </a:solidFill>
        <a:latin typeface="Arial" charset="0"/>
        <a:ea typeface="+mn-ea"/>
        <a:cs typeface="+mn-cs"/>
      </a:defRPr>
    </a:lvl7pPr>
    <a:lvl8pPr marL="3200400" algn="l" defTabSz="914400" rtl="0" eaLnBrk="1" latinLnBrk="0" hangingPunct="1">
      <a:defRPr sz="1600" kern="1200">
        <a:solidFill>
          <a:srgbClr val="FF3300"/>
        </a:solidFill>
        <a:latin typeface="Arial" charset="0"/>
        <a:ea typeface="+mn-ea"/>
        <a:cs typeface="+mn-cs"/>
      </a:defRPr>
    </a:lvl8pPr>
    <a:lvl9pPr marL="3657600" algn="l" defTabSz="914400" rtl="0" eaLnBrk="1" latinLnBrk="0" hangingPunct="1">
      <a:defRPr sz="1600" kern="1200">
        <a:solidFill>
          <a:srgbClr val="FF33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33CC"/>
    <a:srgbClr val="FF9933"/>
    <a:srgbClr val="0066FF"/>
    <a:srgbClr val="FF3300"/>
    <a:srgbClr val="99CCFF"/>
    <a:srgbClr val="9999FF"/>
    <a:srgbClr val="99FF33"/>
    <a:srgbClr val="009900"/>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17" autoAdjust="0"/>
    <p:restoredTop sz="91602" autoAdjust="0"/>
  </p:normalViewPr>
  <p:slideViewPr>
    <p:cSldViewPr>
      <p:cViewPr>
        <p:scale>
          <a:sx n="60" d="100"/>
          <a:sy n="60" d="100"/>
        </p:scale>
        <p:origin x="-1458" y="-384"/>
      </p:cViewPr>
      <p:guideLst>
        <p:guide orient="horz" pos="2160"/>
        <p:guide pos="2880"/>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0" d="100"/>
          <a:sy n="50" d="100"/>
        </p:scale>
        <p:origin x="-2508" y="-114"/>
      </p:cViewPr>
      <p:guideLst>
        <p:guide orient="horz" pos="2924"/>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_rels/viewProps.xml.rels><?xml version="1.0" encoding="UTF-8" standalone="yes"?>
<Relationships xmlns="http://schemas.openxmlformats.org/package/2006/relationships"><Relationship Id="rId1"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6" Type="http://schemas.openxmlformats.org/officeDocument/2006/relationships/image" Target="../media/image67.wmf"/><Relationship Id="rId5" Type="http://schemas.openxmlformats.org/officeDocument/2006/relationships/image" Target="../media/image66.wmf"/><Relationship Id="rId4" Type="http://schemas.openxmlformats.org/officeDocument/2006/relationships/image" Target="../media/image6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bwMode="auto">
          <a:xfrm>
            <a:off x="0" y="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3" tIns="46246" rIns="92493" bIns="46246" numCol="1" anchor="t" anchorCtr="0" compatLnSpc="1">
            <a:prstTxWarp prst="textNoShape">
              <a:avLst/>
            </a:prstTxWarp>
          </a:bodyPr>
          <a:lstStyle>
            <a:lvl1pPr defTabSz="925513">
              <a:defRPr sz="1200" b="1"/>
            </a:lvl1pPr>
          </a:lstStyle>
          <a:p>
            <a:pPr>
              <a:defRPr/>
            </a:pPr>
            <a:endParaRPr lang="en-US"/>
          </a:p>
        </p:txBody>
      </p:sp>
      <p:sp>
        <p:nvSpPr>
          <p:cNvPr id="135171" name="Rectangle 3"/>
          <p:cNvSpPr>
            <a:spLocks noGrp="1" noChangeArrowheads="1"/>
          </p:cNvSpPr>
          <p:nvPr>
            <p:ph type="dt" sz="quarter" idx="1"/>
          </p:nvPr>
        </p:nvSpPr>
        <p:spPr bwMode="auto">
          <a:xfrm>
            <a:off x="3965575" y="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3" tIns="46246" rIns="92493" bIns="46246" numCol="1" anchor="t" anchorCtr="0" compatLnSpc="1">
            <a:prstTxWarp prst="textNoShape">
              <a:avLst/>
            </a:prstTxWarp>
          </a:bodyPr>
          <a:lstStyle>
            <a:lvl1pPr algn="r" defTabSz="925513">
              <a:defRPr sz="1200" b="1"/>
            </a:lvl1pPr>
          </a:lstStyle>
          <a:p>
            <a:pPr>
              <a:defRPr/>
            </a:pPr>
            <a:endParaRPr lang="en-US"/>
          </a:p>
        </p:txBody>
      </p:sp>
      <p:sp>
        <p:nvSpPr>
          <p:cNvPr id="135172" name="Rectangle 4"/>
          <p:cNvSpPr>
            <a:spLocks noGrp="1" noChangeArrowheads="1"/>
          </p:cNvSpPr>
          <p:nvPr>
            <p:ph type="ftr" sz="quarter" idx="2"/>
          </p:nvPr>
        </p:nvSpPr>
        <p:spPr bwMode="auto">
          <a:xfrm>
            <a:off x="0" y="882015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3" tIns="46246" rIns="92493" bIns="46246" numCol="1" anchor="b" anchorCtr="0" compatLnSpc="1">
            <a:prstTxWarp prst="textNoShape">
              <a:avLst/>
            </a:prstTxWarp>
          </a:bodyPr>
          <a:lstStyle>
            <a:lvl1pPr defTabSz="925513">
              <a:defRPr sz="1200" b="1"/>
            </a:lvl1pPr>
          </a:lstStyle>
          <a:p>
            <a:pPr>
              <a:defRPr/>
            </a:pPr>
            <a:endParaRPr lang="en-US"/>
          </a:p>
        </p:txBody>
      </p:sp>
      <p:sp>
        <p:nvSpPr>
          <p:cNvPr id="135173" name="Rectangle 5"/>
          <p:cNvSpPr>
            <a:spLocks noGrp="1" noChangeArrowheads="1"/>
          </p:cNvSpPr>
          <p:nvPr>
            <p:ph type="sldNum" sz="quarter" idx="3"/>
          </p:nvPr>
        </p:nvSpPr>
        <p:spPr bwMode="auto">
          <a:xfrm>
            <a:off x="3965575" y="882015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3" tIns="46246" rIns="92493" bIns="46246" numCol="1" anchor="b" anchorCtr="0" compatLnSpc="1">
            <a:prstTxWarp prst="textNoShape">
              <a:avLst/>
            </a:prstTxWarp>
          </a:bodyPr>
          <a:lstStyle>
            <a:lvl1pPr algn="r" defTabSz="925513">
              <a:defRPr sz="1200" b="1"/>
            </a:lvl1pPr>
          </a:lstStyle>
          <a:p>
            <a:pPr>
              <a:defRPr/>
            </a:pPr>
            <a:fld id="{AACF20F1-E14B-4A73-A174-779B85868D13}" type="slidenum">
              <a:rPr lang="en-US"/>
              <a:pPr>
                <a:defRPr/>
              </a:pPr>
              <a:t>‹#›</a:t>
            </a:fld>
            <a:endParaRPr lang="en-US"/>
          </a:p>
        </p:txBody>
      </p:sp>
    </p:spTree>
    <p:extLst>
      <p:ext uri="{BB962C8B-B14F-4D97-AF65-F5344CB8AC3E}">
        <p14:creationId xmlns:p14="http://schemas.microsoft.com/office/powerpoint/2010/main" val="13458203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3" tIns="46246" rIns="92493" bIns="46246" numCol="1" anchor="t" anchorCtr="0" compatLnSpc="1">
            <a:prstTxWarp prst="textNoShape">
              <a:avLst/>
            </a:prstTxWarp>
          </a:bodyPr>
          <a:lstStyle>
            <a:lvl1pPr defTabSz="925513" eaLnBrk="1" hangingPunct="1">
              <a:defRPr sz="1200">
                <a:solidFill>
                  <a:schemeClr val="tx1"/>
                </a:solidFill>
                <a:latin typeface="Times New Roman" pitchFamily="18" charset="0"/>
              </a:defRPr>
            </a:lvl1pPr>
          </a:lstStyle>
          <a:p>
            <a:pPr>
              <a:defRPr/>
            </a:pPr>
            <a:endParaRPr lang="en-US"/>
          </a:p>
        </p:txBody>
      </p:sp>
      <p:sp>
        <p:nvSpPr>
          <p:cNvPr id="12291" name="Rectangle 3"/>
          <p:cNvSpPr>
            <a:spLocks noGrp="1" noChangeArrowheads="1"/>
          </p:cNvSpPr>
          <p:nvPr>
            <p:ph type="dt" idx="1"/>
          </p:nvPr>
        </p:nvSpPr>
        <p:spPr bwMode="auto">
          <a:xfrm>
            <a:off x="3965575" y="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3" tIns="46246" rIns="92493" bIns="46246" numCol="1" anchor="t" anchorCtr="0" compatLnSpc="1">
            <a:prstTxWarp prst="textNoShape">
              <a:avLst/>
            </a:prstTxWarp>
          </a:bodyPr>
          <a:lstStyle>
            <a:lvl1pPr algn="r" defTabSz="925513" eaLnBrk="1" hangingPunct="1">
              <a:defRPr sz="1200">
                <a:solidFill>
                  <a:schemeClr val="tx1"/>
                </a:solidFill>
                <a:latin typeface="Times New Roman" pitchFamily="18" charset="0"/>
              </a:defRPr>
            </a:lvl1pPr>
          </a:lstStyle>
          <a:p>
            <a:pPr>
              <a:defRPr/>
            </a:pPr>
            <a:endParaRPr lang="en-US"/>
          </a:p>
        </p:txBody>
      </p:sp>
      <p:sp>
        <p:nvSpPr>
          <p:cNvPr id="59396" name="Rectangle 4"/>
          <p:cNvSpPr>
            <a:spLocks noGrp="1" noRot="1" noChangeAspect="1" noChangeArrowheads="1" noTextEdit="1"/>
          </p:cNvSpPr>
          <p:nvPr>
            <p:ph type="sldImg" idx="2"/>
          </p:nvPr>
        </p:nvSpPr>
        <p:spPr bwMode="auto">
          <a:xfrm>
            <a:off x="1176338" y="696913"/>
            <a:ext cx="4641850" cy="3481387"/>
          </a:xfrm>
          <a:prstGeom prst="rect">
            <a:avLst/>
          </a:prstGeom>
          <a:noFill/>
          <a:ln w="9525">
            <a:solidFill>
              <a:srgbClr val="000000"/>
            </a:solidFill>
            <a:miter lim="800000"/>
            <a:headEnd/>
            <a:tailEnd/>
          </a:ln>
          <a:effectLst/>
        </p:spPr>
      </p:sp>
      <p:sp>
        <p:nvSpPr>
          <p:cNvPr id="12293" name="Rectangle 5"/>
          <p:cNvSpPr>
            <a:spLocks noGrp="1" noChangeArrowheads="1"/>
          </p:cNvSpPr>
          <p:nvPr>
            <p:ph type="body" sz="quarter" idx="3"/>
          </p:nvPr>
        </p:nvSpPr>
        <p:spPr bwMode="auto">
          <a:xfrm>
            <a:off x="933450" y="4410075"/>
            <a:ext cx="5130800"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3" tIns="46246" rIns="92493" bIns="4624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882015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3" tIns="46246" rIns="92493" bIns="46246" numCol="1" anchor="b" anchorCtr="0" compatLnSpc="1">
            <a:prstTxWarp prst="textNoShape">
              <a:avLst/>
            </a:prstTxWarp>
          </a:bodyPr>
          <a:lstStyle>
            <a:lvl1pPr defTabSz="925513" eaLnBrk="1" hangingPunct="1">
              <a:defRPr sz="1200">
                <a:solidFill>
                  <a:schemeClr val="tx1"/>
                </a:solidFill>
                <a:latin typeface="Times New Roman" pitchFamily="18" charset="0"/>
              </a:defRPr>
            </a:lvl1pPr>
          </a:lstStyle>
          <a:p>
            <a:pPr>
              <a:defRPr/>
            </a:pPr>
            <a:endParaRPr lang="en-US"/>
          </a:p>
        </p:txBody>
      </p:sp>
      <p:sp>
        <p:nvSpPr>
          <p:cNvPr id="12295" name="Rectangle 7"/>
          <p:cNvSpPr>
            <a:spLocks noGrp="1" noChangeArrowheads="1"/>
          </p:cNvSpPr>
          <p:nvPr>
            <p:ph type="sldNum" sz="quarter" idx="5"/>
          </p:nvPr>
        </p:nvSpPr>
        <p:spPr bwMode="auto">
          <a:xfrm>
            <a:off x="3965575" y="882015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3" tIns="46246" rIns="92493" bIns="46246" numCol="1" anchor="b" anchorCtr="0" compatLnSpc="1">
            <a:prstTxWarp prst="textNoShape">
              <a:avLst/>
            </a:prstTxWarp>
          </a:bodyPr>
          <a:lstStyle>
            <a:lvl1pPr algn="r" defTabSz="925513" eaLnBrk="1" hangingPunct="1">
              <a:defRPr sz="1200">
                <a:solidFill>
                  <a:schemeClr val="tx1"/>
                </a:solidFill>
                <a:latin typeface="Times New Roman" pitchFamily="18" charset="0"/>
              </a:defRPr>
            </a:lvl1pPr>
          </a:lstStyle>
          <a:p>
            <a:pPr>
              <a:defRPr/>
            </a:pPr>
            <a:fld id="{1FD4EC4B-B7EB-47F8-9E52-BF6AC5CDE9FE}" type="slidenum">
              <a:rPr lang="en-US"/>
              <a:pPr>
                <a:defRPr/>
              </a:pPr>
              <a:t>‹#›</a:t>
            </a:fld>
            <a:endParaRPr lang="en-US"/>
          </a:p>
        </p:txBody>
      </p:sp>
    </p:spTree>
    <p:extLst>
      <p:ext uri="{BB962C8B-B14F-4D97-AF65-F5344CB8AC3E}">
        <p14:creationId xmlns:p14="http://schemas.microsoft.com/office/powerpoint/2010/main" val="27922227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963744" y="8817904"/>
            <a:ext cx="3032337" cy="464185"/>
          </a:xfrm>
          <a:prstGeom prst="rect">
            <a:avLst/>
          </a:prstGeom>
          <a:noFill/>
          <a:ln w="9525">
            <a:noFill/>
            <a:miter lim="800000"/>
            <a:headEnd/>
            <a:tailEnd/>
          </a:ln>
        </p:spPr>
        <p:txBody>
          <a:bodyPr lIns="93031" tIns="46516" rIns="93031" bIns="46516" anchor="b"/>
          <a:lstStyle/>
          <a:p>
            <a:pPr algn="r"/>
            <a:fld id="{6A841BF4-DB05-45D3-8B32-EE55DA8E0F87}" type="slidenum">
              <a:rPr lang="en-US" sz="1200">
                <a:latin typeface="Calibri" charset="0"/>
              </a:rPr>
              <a:pPr algn="r"/>
              <a:t>45</a:t>
            </a:fld>
            <a:endParaRPr lang="en-US" sz="1200" dirty="0">
              <a:latin typeface="Calibri" charset="0"/>
            </a:endParaRPr>
          </a:p>
        </p:txBody>
      </p:sp>
      <p:sp>
        <p:nvSpPr>
          <p:cNvPr id="36867" name="Rectangle 2"/>
          <p:cNvSpPr>
            <a:spLocks noGrp="1" noRot="1" noChangeAspect="1" noChangeArrowheads="1"/>
          </p:cNvSpPr>
          <p:nvPr>
            <p:ph type="sldImg"/>
          </p:nvPr>
        </p:nvSpPr>
        <p:spPr bwMode="auto">
          <a:xfrm>
            <a:off x="1177925" y="696913"/>
            <a:ext cx="4643438" cy="3481387"/>
          </a:xfrm>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xfrm>
            <a:off x="933027" y="4409758"/>
            <a:ext cx="5131647" cy="4177665"/>
          </a:xfrm>
          <a:solidFill>
            <a:srgbClr val="FFFFFF"/>
          </a:solidFill>
          <a:ln>
            <a:solidFill>
              <a:srgbClr val="000000"/>
            </a:solidFill>
            <a:miter lim="800000"/>
            <a:headEnd/>
            <a:tailEnd/>
          </a:ln>
        </p:spPr>
        <p:txBody>
          <a:bodyPr lIns="93013" tIns="46506" rIns="93013" bIns="46506"/>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p:cNvSpPr>
          <p:nvPr>
            <p:ph type="sldImg"/>
          </p:nvPr>
        </p:nvSpPr>
        <p:spPr bwMode="auto">
          <a:xfrm>
            <a:off x="1176338" y="696913"/>
            <a:ext cx="4641850" cy="3481387"/>
          </a:xfrm>
          <a:noFill/>
          <a:ln>
            <a:solidFill>
              <a:srgbClr val="000000"/>
            </a:solidFill>
            <a:miter lim="800000"/>
            <a:headEnd/>
            <a:tailEnd/>
          </a:ln>
        </p:spPr>
      </p:sp>
      <p:sp>
        <p:nvSpPr>
          <p:cNvPr id="17411" name="Rectangle 3"/>
          <p:cNvSpPr>
            <a:spLocks noGrp="1"/>
          </p:cNvSpPr>
          <p:nvPr>
            <p:ph type="body" idx="1"/>
          </p:nvPr>
        </p:nvSpPr>
        <p:spPr bwMode="auto">
          <a:noFill/>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a:lstStyle/>
          <a:p>
            <a:fld id="{35A9C26E-22F0-4544-8036-A1FEAA824DAC}" type="slidenum">
              <a:rPr lang="en-US"/>
              <a:pPr/>
              <a:t>47</a:t>
            </a:fld>
            <a:endParaRPr lang="en-US"/>
          </a:p>
        </p:txBody>
      </p:sp>
      <p:sp>
        <p:nvSpPr>
          <p:cNvPr id="66563" name="Rectangle 2"/>
          <p:cNvSpPr>
            <a:spLocks noGrp="1" noRot="1" noChangeAspect="1" noChangeArrowheads="1"/>
          </p:cNvSpPr>
          <p:nvPr>
            <p:ph type="sldImg"/>
          </p:nvPr>
        </p:nvSpPr>
        <p:spPr bwMode="auto">
          <a:xfrm>
            <a:off x="1176338" y="696913"/>
            <a:ext cx="4641850" cy="3481387"/>
          </a:xfrm>
          <a:solidFill>
            <a:srgbClr val="FFFFFF"/>
          </a:solidFill>
          <a:ln>
            <a:solidFill>
              <a:srgbClr val="000000"/>
            </a:solidFill>
            <a:miter lim="800000"/>
            <a:headEnd/>
            <a:tailEnd/>
          </a:ln>
        </p:spPr>
      </p:sp>
      <p:sp>
        <p:nvSpPr>
          <p:cNvPr id="66564" name="Rectangle 3"/>
          <p:cNvSpPr>
            <a:spLocks noGrp="1" noChangeArrowheads="1"/>
          </p:cNvSpPr>
          <p:nvPr>
            <p:ph type="body" idx="1"/>
          </p:nvPr>
        </p:nvSpPr>
        <p:spPr bwMode="auto">
          <a:xfrm>
            <a:off x="933027" y="4409758"/>
            <a:ext cx="5131647" cy="4177665"/>
          </a:xfrm>
          <a:solidFill>
            <a:srgbClr val="FFFFFF"/>
          </a:solidFill>
          <a:ln>
            <a:solidFill>
              <a:srgbClr val="000000"/>
            </a:solidFill>
            <a:miter lim="800000"/>
            <a:headEnd/>
            <a:tailEnd/>
          </a:ln>
        </p:spPr>
        <p:txBody>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miter lim="800000"/>
            <a:headEnd/>
            <a:tailEnd/>
          </a:ln>
        </p:spPr>
        <p:txBody>
          <a:bodyPr/>
          <a:lstStyle/>
          <a:p>
            <a:fld id="{8363F67B-E75C-46BC-AB88-6F75937138A8}" type="slidenum">
              <a:rPr lang="en-US" smtClean="0"/>
              <a:pPr/>
              <a:t>54</a:t>
            </a:fld>
            <a:endParaRPr lang="en-US" smtClean="0"/>
          </a:p>
        </p:txBody>
      </p:sp>
      <p:sp>
        <p:nvSpPr>
          <p:cNvPr id="69635" name="Rectangle 2"/>
          <p:cNvSpPr>
            <a:spLocks noGrp="1" noRot="1" noChangeAspect="1" noChangeArrowheads="1" noTextEdit="1"/>
          </p:cNvSpPr>
          <p:nvPr>
            <p:ph type="sldImg"/>
          </p:nvPr>
        </p:nvSpPr>
        <p:spPr>
          <a:xfrm>
            <a:off x="1177925" y="696913"/>
            <a:ext cx="4641850" cy="3481387"/>
          </a:xfrm>
          <a:ln/>
        </p:spPr>
      </p:sp>
      <p:sp>
        <p:nvSpPr>
          <p:cNvPr id="696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026"/>
          <p:cNvSpPr>
            <a:spLocks noChangeArrowheads="1"/>
          </p:cNvSpPr>
          <p:nvPr/>
        </p:nvSpPr>
        <p:spPr bwMode="auto">
          <a:xfrm>
            <a:off x="228600" y="228600"/>
            <a:ext cx="8688388" cy="6400800"/>
          </a:xfrm>
          <a:prstGeom prst="rect">
            <a:avLst/>
          </a:prstGeom>
          <a:solidFill>
            <a:schemeClr val="bg1"/>
          </a:solidFill>
          <a:ln w="9525">
            <a:solidFill>
              <a:srgbClr val="FF6600"/>
            </a:solidFill>
            <a:miter lim="800000"/>
            <a:headEnd/>
            <a:tailEnd/>
          </a:ln>
          <a:effectLst/>
        </p:spPr>
        <p:txBody>
          <a:bodyPr wrap="none" anchor="ctr"/>
          <a:lstStyle/>
          <a:p>
            <a:pPr algn="ctr"/>
            <a:endParaRPr lang="en-US" sz="4000" b="1"/>
          </a:p>
          <a:p>
            <a:pPr algn="ctr"/>
            <a:endParaRPr lang="en-US" sz="4000" b="1"/>
          </a:p>
        </p:txBody>
      </p:sp>
      <p:sp>
        <p:nvSpPr>
          <p:cNvPr id="6" name="Text Box 1035"/>
          <p:cNvSpPr txBox="1">
            <a:spLocks noChangeArrowheads="1"/>
          </p:cNvSpPr>
          <p:nvPr userDrawn="1"/>
        </p:nvSpPr>
        <p:spPr bwMode="auto">
          <a:xfrm>
            <a:off x="533402" y="5927726"/>
            <a:ext cx="79930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rgbClr val="FF3300"/>
                </a:solidFill>
                <a:latin typeface="Arial" charset="0"/>
              </a:defRPr>
            </a:lvl1pPr>
            <a:lvl2pPr marL="742950" indent="-285750">
              <a:defRPr sz="1600">
                <a:solidFill>
                  <a:srgbClr val="FF3300"/>
                </a:solidFill>
                <a:latin typeface="Arial" charset="0"/>
              </a:defRPr>
            </a:lvl2pPr>
            <a:lvl3pPr marL="1143000" indent="-228600">
              <a:defRPr sz="1600">
                <a:solidFill>
                  <a:srgbClr val="FF3300"/>
                </a:solidFill>
                <a:latin typeface="Arial" charset="0"/>
              </a:defRPr>
            </a:lvl3pPr>
            <a:lvl4pPr marL="1600200" indent="-228600">
              <a:defRPr sz="1600">
                <a:solidFill>
                  <a:srgbClr val="FF3300"/>
                </a:solidFill>
                <a:latin typeface="Arial" charset="0"/>
              </a:defRPr>
            </a:lvl4pPr>
            <a:lvl5pPr marL="2057400" indent="-228600">
              <a:defRPr sz="1600">
                <a:solidFill>
                  <a:srgbClr val="FF3300"/>
                </a:solidFill>
                <a:latin typeface="Arial" charset="0"/>
              </a:defRPr>
            </a:lvl5pPr>
            <a:lvl6pPr marL="2514600" indent="-228600" eaLnBrk="0" fontAlgn="base" hangingPunct="0">
              <a:spcBef>
                <a:spcPct val="0"/>
              </a:spcBef>
              <a:spcAft>
                <a:spcPct val="0"/>
              </a:spcAft>
              <a:defRPr sz="1600">
                <a:solidFill>
                  <a:srgbClr val="FF3300"/>
                </a:solidFill>
                <a:latin typeface="Arial" charset="0"/>
              </a:defRPr>
            </a:lvl6pPr>
            <a:lvl7pPr marL="2971800" indent="-228600" eaLnBrk="0" fontAlgn="base" hangingPunct="0">
              <a:spcBef>
                <a:spcPct val="0"/>
              </a:spcBef>
              <a:spcAft>
                <a:spcPct val="0"/>
              </a:spcAft>
              <a:defRPr sz="1600">
                <a:solidFill>
                  <a:srgbClr val="FF3300"/>
                </a:solidFill>
                <a:latin typeface="Arial" charset="0"/>
              </a:defRPr>
            </a:lvl7pPr>
            <a:lvl8pPr marL="3429000" indent="-228600" eaLnBrk="0" fontAlgn="base" hangingPunct="0">
              <a:spcBef>
                <a:spcPct val="0"/>
              </a:spcBef>
              <a:spcAft>
                <a:spcPct val="0"/>
              </a:spcAft>
              <a:defRPr sz="1600">
                <a:solidFill>
                  <a:srgbClr val="FF3300"/>
                </a:solidFill>
                <a:latin typeface="Arial" charset="0"/>
              </a:defRPr>
            </a:lvl8pPr>
            <a:lvl9pPr marL="3886200" indent="-228600" eaLnBrk="0" fontAlgn="base" hangingPunct="0">
              <a:spcBef>
                <a:spcPct val="0"/>
              </a:spcBef>
              <a:spcAft>
                <a:spcPct val="0"/>
              </a:spcAft>
              <a:defRPr sz="1600">
                <a:solidFill>
                  <a:srgbClr val="FF3300"/>
                </a:solidFill>
                <a:latin typeface="Arial" charset="0"/>
              </a:defRPr>
            </a:lvl9pPr>
          </a:lstStyle>
          <a:p>
            <a:pPr algn="ctr">
              <a:defRPr/>
            </a:pPr>
            <a:endParaRPr lang="en-CA" sz="3200" b="1" smtClean="0"/>
          </a:p>
        </p:txBody>
      </p:sp>
      <p:sp>
        <p:nvSpPr>
          <p:cNvPr id="19459" name="Rectangle 1027"/>
          <p:cNvSpPr>
            <a:spLocks noGrp="1" noChangeArrowheads="1"/>
          </p:cNvSpPr>
          <p:nvPr>
            <p:ph type="ctrTitle"/>
          </p:nvPr>
        </p:nvSpPr>
        <p:spPr>
          <a:xfrm>
            <a:off x="914408" y="152400"/>
            <a:ext cx="7453313" cy="1143000"/>
          </a:xfrm>
        </p:spPr>
        <p:txBody>
          <a:bodyPr/>
          <a:lstStyle>
            <a:lvl1pPr algn="ctr">
              <a:defRPr sz="3200" b="0">
                <a:effectLst>
                  <a:outerShdw blurRad="38100" dist="38100" dir="2700000" algn="tl">
                    <a:srgbClr val="000000"/>
                  </a:outerShdw>
                </a:effectLst>
              </a:defRPr>
            </a:lvl1pPr>
          </a:lstStyle>
          <a:p>
            <a:pPr lvl="0"/>
            <a:endParaRPr lang="en-CA" noProof="0" smtClean="0"/>
          </a:p>
        </p:txBody>
      </p:sp>
      <p:sp>
        <p:nvSpPr>
          <p:cNvPr id="19460" name="Rectangle 1028"/>
          <p:cNvSpPr>
            <a:spLocks noGrp="1" noChangeArrowheads="1"/>
          </p:cNvSpPr>
          <p:nvPr>
            <p:ph type="subTitle" idx="1"/>
          </p:nvPr>
        </p:nvSpPr>
        <p:spPr>
          <a:xfrm>
            <a:off x="1371600" y="5105400"/>
            <a:ext cx="6400800" cy="838200"/>
          </a:xfrm>
        </p:spPr>
        <p:txBody>
          <a:bodyPr/>
          <a:lstStyle>
            <a:lvl1pPr marL="0" indent="0" algn="ctr">
              <a:buFont typeface="Wingdings" pitchFamily="2" charset="2"/>
              <a:buNone/>
              <a:defRPr/>
            </a:lvl1pPr>
          </a:lstStyle>
          <a:p>
            <a:pPr lvl="0"/>
            <a:r>
              <a:rPr lang="en-US" noProof="0" dirty="0" smtClean="0"/>
              <a:t>Click to edit Master subtitle style</a:t>
            </a:r>
          </a:p>
        </p:txBody>
      </p:sp>
      <p:sp>
        <p:nvSpPr>
          <p:cNvPr id="7" name="Rectangle 1030"/>
          <p:cNvSpPr>
            <a:spLocks noGrp="1" noChangeArrowheads="1"/>
          </p:cNvSpPr>
          <p:nvPr>
            <p:ph type="ftr" sz="quarter" idx="10"/>
          </p:nvPr>
        </p:nvSpPr>
        <p:spPr>
          <a:xfrm>
            <a:off x="3124200" y="6248400"/>
            <a:ext cx="28956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r>
              <a:rPr lang="en-US" smtClean="0">
                <a:solidFill>
                  <a:srgbClr val="000000"/>
                </a:solidFill>
              </a:rPr>
              <a:t>PILCHERFEST</a:t>
            </a:r>
            <a:endParaRPr lang="en-US" dirty="0">
              <a:solidFill>
                <a:srgbClr val="000000"/>
              </a:solidFill>
            </a:endParaRPr>
          </a:p>
        </p:txBody>
      </p:sp>
      <p:sp>
        <p:nvSpPr>
          <p:cNvPr id="8" name="Rectangle 1031"/>
          <p:cNvSpPr>
            <a:spLocks noGrp="1" noChangeArrowheads="1"/>
          </p:cNvSpPr>
          <p:nvPr>
            <p:ph type="sldNum" sz="quarter" idx="11"/>
          </p:nvPr>
        </p:nvSpPr>
        <p:spPr>
          <a:xfrm>
            <a:off x="6553200" y="6248400"/>
            <a:ext cx="19050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FB2062F6-98CE-4146-B235-658A35552F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8029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September 22, 2012</a:t>
            </a: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PILCHERFEST</a:t>
            </a: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22DF531-E5CC-4741-9BE1-3707D72B02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7839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76200"/>
            <a:ext cx="211455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76200"/>
            <a:ext cx="619125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September 22, 2012</a:t>
            </a: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PILCHERFEST</a:t>
            </a: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B96D51D-58C6-4439-8663-A785DFD7B4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9322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47800" y="76200"/>
            <a:ext cx="6629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1371600"/>
            <a:ext cx="41529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371600"/>
            <a:ext cx="41529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3581400"/>
            <a:ext cx="41529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10100" y="3581400"/>
            <a:ext cx="41529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September 22, 2012</a:t>
            </a: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PILCHERFEST</a:t>
            </a: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F5FA90A8-3E64-400A-AE47-296BE87B69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351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6629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371600"/>
            <a:ext cx="41529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371600"/>
            <a:ext cx="41529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3581400"/>
            <a:ext cx="41529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September 22, 2012</a:t>
            </a:r>
            <a:endParaRPr lang="en-US">
              <a:solidFill>
                <a:srgbClr val="000000"/>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PILCHERFEST</a:t>
            </a:r>
            <a:endParaRPr lang="en-US">
              <a:solidFill>
                <a:srgbClr val="000000"/>
              </a:solidFill>
            </a:endParaRPr>
          </a:p>
        </p:txBody>
      </p:sp>
      <p:sp>
        <p:nvSpPr>
          <p:cNvPr id="8" name="Rectangle 7"/>
          <p:cNvSpPr>
            <a:spLocks noGrp="1" noChangeArrowheads="1"/>
          </p:cNvSpPr>
          <p:nvPr>
            <p:ph type="sldNum" sz="quarter" idx="12"/>
          </p:nvPr>
        </p:nvSpPr>
        <p:spPr>
          <a:ln/>
        </p:spPr>
        <p:txBody>
          <a:bodyPr/>
          <a:lstStyle>
            <a:lvl1pPr>
              <a:defRPr/>
            </a:lvl1pPr>
          </a:lstStyle>
          <a:p>
            <a:pPr>
              <a:defRPr/>
            </a:pPr>
            <a:fld id="{C1C12534-644A-4EB4-9639-3116C33A47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573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September 22, 2012</a:t>
            </a:r>
            <a:endParaRPr lang="en-US"/>
          </a:p>
        </p:txBody>
      </p:sp>
      <p:sp>
        <p:nvSpPr>
          <p:cNvPr id="4" name="Footer Placeholder 3"/>
          <p:cNvSpPr>
            <a:spLocks noGrp="1"/>
          </p:cNvSpPr>
          <p:nvPr>
            <p:ph type="ftr" sz="quarter" idx="11"/>
          </p:nvPr>
        </p:nvSpPr>
        <p:spPr/>
        <p:txBody>
          <a:bodyPr/>
          <a:lstStyle/>
          <a:p>
            <a:pPr>
              <a:defRPr/>
            </a:pPr>
            <a:r>
              <a:rPr lang="en-US" smtClean="0"/>
              <a:t>PILCHERFEST</a:t>
            </a:r>
            <a:endParaRPr lang="en-US"/>
          </a:p>
        </p:txBody>
      </p:sp>
      <p:sp>
        <p:nvSpPr>
          <p:cNvPr id="5" name="Slide Number Placeholder 4"/>
          <p:cNvSpPr>
            <a:spLocks noGrp="1"/>
          </p:cNvSpPr>
          <p:nvPr>
            <p:ph type="sldNum" sz="quarter" idx="12"/>
          </p:nvPr>
        </p:nvSpPr>
        <p:spPr/>
        <p:txBody>
          <a:bodyPr/>
          <a:lstStyle/>
          <a:p>
            <a:pPr>
              <a:defRPr/>
            </a:pPr>
            <a:fld id="{CA011B73-6017-477F-8A36-3BB5B564BD10}" type="slidenum">
              <a:rPr lang="en-US" smtClean="0"/>
              <a:pPr>
                <a:defRPr/>
              </a:pPr>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236165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FC000">
            <a:alpha val="3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r>
              <a:rPr lang="en-US" smtClean="0">
                <a:solidFill>
                  <a:srgbClr val="000000"/>
                </a:solidFill>
              </a:rPr>
              <a:t>September 22, 2012</a:t>
            </a:r>
            <a:endParaRPr lang="en-US" dirty="0">
              <a:solidFill>
                <a:srgbClr val="000000"/>
              </a:solidFill>
            </a:endParaRPr>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r>
              <a:rPr lang="en-US" smtClean="0">
                <a:solidFill>
                  <a:srgbClr val="000000"/>
                </a:solidFill>
              </a:rPr>
              <a:t>PILCHERFEST</a:t>
            </a:r>
            <a:endParaRPr lang="en-US" dirty="0">
              <a:solidFill>
                <a:srgbClr val="000000"/>
              </a:solidFill>
            </a:endParaRPr>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5F504E10-C798-42DA-B4C0-C795A298CB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4348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September 22, 2012</a:t>
            </a: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PILCHERFEST</a:t>
            </a: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D99F3C09-A325-46B4-B9D6-3958521EF6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4894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71600"/>
            <a:ext cx="41529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1529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September 22, 2012</a:t>
            </a: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PILCHERFEST</a:t>
            </a: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C85B8A8-3CBC-476E-A155-BA74C3AA21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3157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September 22, 2012</a:t>
            </a: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PILCHERFEST</a:t>
            </a: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17E68C85-B566-4D21-AEE2-9579E3DD9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850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September 22, 2012</a:t>
            </a: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PILCHERFEST</a:t>
            </a: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A73A379-5288-4DA1-86E5-512C4AC2A3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2464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FF6600">
            <a:alpha val="26000"/>
          </a:srgbClr>
        </a:solidFill>
        <a:effectLst/>
      </p:bgPr>
    </p:bg>
    <p:spTree>
      <p:nvGrpSpPr>
        <p:cNvPr id="1" name=""/>
        <p:cNvGrpSpPr/>
        <p:nvPr/>
      </p:nvGrpSpPr>
      <p:grpSpPr>
        <a:xfrm>
          <a:off x="0" y="0"/>
          <a:ext cx="0" cy="0"/>
          <a:chOff x="0" y="0"/>
          <a:chExt cx="0" cy="0"/>
        </a:xfrm>
      </p:grpSpPr>
      <p:sp>
        <p:nvSpPr>
          <p:cNvPr id="2"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r>
              <a:rPr lang="en-US" smtClean="0">
                <a:solidFill>
                  <a:srgbClr val="000000"/>
                </a:solidFill>
              </a:rPr>
              <a:t>September 22, 2012</a:t>
            </a:r>
            <a:endParaRPr lang="en-US" dirty="0">
              <a:solidFill>
                <a:srgbClr val="000000"/>
              </a:solidFill>
            </a:endParaRPr>
          </a:p>
        </p:txBody>
      </p:sp>
      <p:sp>
        <p:nvSpPr>
          <p:cNvPr id="3"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r>
              <a:rPr lang="en-US" smtClean="0">
                <a:solidFill>
                  <a:srgbClr val="000000"/>
                </a:solidFill>
              </a:rPr>
              <a:t>PILCHERFEST</a:t>
            </a:r>
            <a:endParaRPr lang="en-US" dirty="0">
              <a:solidFill>
                <a:srgbClr val="000000"/>
              </a:solidFill>
            </a:endParaRPr>
          </a:p>
        </p:txBody>
      </p:sp>
      <p:sp>
        <p:nvSpPr>
          <p:cNvPr id="4"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C2948503-C82A-4575-99B6-B31029270F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31823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September 22, 2012</a:t>
            </a: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PILCHERFEST</a:t>
            </a: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E2C4AB34-C5EF-4217-BEF5-9BC5811689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772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September 22, 2012</a:t>
            </a: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PILCHERFEST</a:t>
            </a: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9971C7E-1F72-4FBC-9511-A086360109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1472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alpha val="32000"/>
          </a:srgbClr>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52400" y="109539"/>
            <a:ext cx="8839200" cy="6477000"/>
          </a:xfrm>
          <a:prstGeom prst="rect">
            <a:avLst/>
          </a:prstGeom>
          <a:solidFill>
            <a:schemeClr val="bg1"/>
          </a:solidFill>
          <a:ln w="9525">
            <a:solidFill>
              <a:srgbClr val="FF3300"/>
            </a:solidFill>
            <a:miter lim="800000"/>
            <a:headEnd/>
            <a:tailEnd/>
          </a:ln>
          <a:effectLst/>
        </p:spPr>
        <p:txBody>
          <a:bodyPr wrap="none" anchor="ctr"/>
          <a:lstStyle/>
          <a:p>
            <a:endParaRPr lang="en-US"/>
          </a:p>
        </p:txBody>
      </p:sp>
      <p:sp>
        <p:nvSpPr>
          <p:cNvPr id="1027" name="Rectangle 3"/>
          <p:cNvSpPr>
            <a:spLocks noGrp="1" noChangeArrowheads="1"/>
          </p:cNvSpPr>
          <p:nvPr>
            <p:ph type="title"/>
          </p:nvPr>
        </p:nvSpPr>
        <p:spPr bwMode="auto">
          <a:xfrm>
            <a:off x="1447800" y="76200"/>
            <a:ext cx="6629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304800" y="1371600"/>
            <a:ext cx="84582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7" name="Rectangle 5"/>
          <p:cNvSpPr>
            <a:spLocks noGrp="1" noChangeArrowheads="1"/>
          </p:cNvSpPr>
          <p:nvPr>
            <p:ph type="dt" sz="half" idx="2"/>
          </p:nvPr>
        </p:nvSpPr>
        <p:spPr bwMode="auto">
          <a:xfrm>
            <a:off x="685800" y="6567488"/>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Times New Roman" pitchFamily="18" charset="0"/>
              </a:defRPr>
            </a:lvl1pPr>
          </a:lstStyle>
          <a:p>
            <a:pPr>
              <a:defRPr/>
            </a:pPr>
            <a:r>
              <a:rPr lang="en-US" smtClean="0">
                <a:solidFill>
                  <a:srgbClr val="000000"/>
                </a:solidFill>
              </a:rPr>
              <a:t>September 22, 2012</a:t>
            </a:r>
            <a:endParaRPr lang="en-US">
              <a:solidFill>
                <a:srgbClr val="000000"/>
              </a:solidFill>
            </a:endParaRPr>
          </a:p>
        </p:txBody>
      </p:sp>
      <p:sp>
        <p:nvSpPr>
          <p:cNvPr id="18438" name="Rectangle 6"/>
          <p:cNvSpPr>
            <a:spLocks noGrp="1" noChangeArrowheads="1"/>
          </p:cNvSpPr>
          <p:nvPr>
            <p:ph type="ftr" sz="quarter" idx="3"/>
          </p:nvPr>
        </p:nvSpPr>
        <p:spPr bwMode="auto">
          <a:xfrm>
            <a:off x="3200400" y="6553200"/>
            <a:ext cx="2895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imes New Roman" pitchFamily="18" charset="0"/>
              </a:defRPr>
            </a:lvl1pPr>
          </a:lstStyle>
          <a:p>
            <a:pPr>
              <a:defRPr/>
            </a:pPr>
            <a:r>
              <a:rPr lang="en-US" smtClean="0">
                <a:solidFill>
                  <a:srgbClr val="000000"/>
                </a:solidFill>
              </a:rPr>
              <a:t>PILCHERFEST</a:t>
            </a:r>
            <a:endParaRPr lang="en-US">
              <a:solidFill>
                <a:srgbClr val="000000"/>
              </a:solidFill>
            </a:endParaRPr>
          </a:p>
        </p:txBody>
      </p:sp>
      <p:sp>
        <p:nvSpPr>
          <p:cNvPr id="18439" name="Rectangle 7"/>
          <p:cNvSpPr>
            <a:spLocks noGrp="1" noChangeArrowheads="1"/>
          </p:cNvSpPr>
          <p:nvPr>
            <p:ph type="sldNum" sz="quarter" idx="4"/>
          </p:nvPr>
        </p:nvSpPr>
        <p:spPr bwMode="auto">
          <a:xfrm>
            <a:off x="6553200" y="65532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New Roman" pitchFamily="18" charset="0"/>
              </a:defRPr>
            </a:lvl1pPr>
          </a:lstStyle>
          <a:p>
            <a:pPr>
              <a:defRPr/>
            </a:pPr>
            <a:fld id="{CA011B73-6017-477F-8A36-3BB5B564BD10}" type="slidenum">
              <a:rPr lang="en-US">
                <a:solidFill>
                  <a:srgbClr val="000000"/>
                </a:solidFill>
              </a:rPr>
              <a:pPr>
                <a:defRPr/>
              </a:pPr>
              <a:t>‹#›</a:t>
            </a:fld>
            <a:endParaRPr lang="en-US">
              <a:solidFill>
                <a:srgbClr val="000000"/>
              </a:solidFill>
            </a:endParaRPr>
          </a:p>
        </p:txBody>
      </p:sp>
      <p:sp>
        <p:nvSpPr>
          <p:cNvPr id="18440" name="Rectangle 8"/>
          <p:cNvSpPr>
            <a:spLocks noChangeArrowheads="1"/>
          </p:cNvSpPr>
          <p:nvPr/>
        </p:nvSpPr>
        <p:spPr bwMode="auto">
          <a:xfrm>
            <a:off x="685800" y="1133475"/>
            <a:ext cx="7696200" cy="76200"/>
          </a:xfrm>
          <a:prstGeom prst="rect">
            <a:avLst/>
          </a:prstGeom>
          <a:gradFill rotWithShape="0">
            <a:gsLst>
              <a:gs pos="0">
                <a:schemeClr val="tx2"/>
              </a:gs>
              <a:gs pos="100000">
                <a:schemeClr val="tx2">
                  <a:gamma/>
                  <a:tint val="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259556127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Lst>
  <p:hf hdr="0"/>
  <p:txStyles>
    <p:titleStyle>
      <a:lvl1pPr algn="l" rtl="0" eaLnBrk="0" fontAlgn="base" hangingPunct="0">
        <a:spcBef>
          <a:spcPct val="0"/>
        </a:spcBef>
        <a:spcAft>
          <a:spcPct val="0"/>
        </a:spcAft>
        <a:defRPr sz="3600" b="1">
          <a:solidFill>
            <a:srgbClr val="FF6600"/>
          </a:solidFill>
          <a:latin typeface="+mj-lt"/>
          <a:ea typeface="+mj-ea"/>
          <a:cs typeface="+mj-cs"/>
        </a:defRPr>
      </a:lvl1pPr>
      <a:lvl2pPr algn="l" rtl="0" eaLnBrk="0" fontAlgn="base" hangingPunct="0">
        <a:spcBef>
          <a:spcPct val="0"/>
        </a:spcBef>
        <a:spcAft>
          <a:spcPct val="0"/>
        </a:spcAft>
        <a:defRPr sz="3600" b="1">
          <a:solidFill>
            <a:srgbClr val="FF6600"/>
          </a:solidFill>
          <a:latin typeface="Arial" charset="0"/>
        </a:defRPr>
      </a:lvl2pPr>
      <a:lvl3pPr algn="l" rtl="0" eaLnBrk="0" fontAlgn="base" hangingPunct="0">
        <a:spcBef>
          <a:spcPct val="0"/>
        </a:spcBef>
        <a:spcAft>
          <a:spcPct val="0"/>
        </a:spcAft>
        <a:defRPr sz="3600" b="1">
          <a:solidFill>
            <a:srgbClr val="FF6600"/>
          </a:solidFill>
          <a:latin typeface="Arial" charset="0"/>
        </a:defRPr>
      </a:lvl3pPr>
      <a:lvl4pPr algn="l" rtl="0" eaLnBrk="0" fontAlgn="base" hangingPunct="0">
        <a:spcBef>
          <a:spcPct val="0"/>
        </a:spcBef>
        <a:spcAft>
          <a:spcPct val="0"/>
        </a:spcAft>
        <a:defRPr sz="3600" b="1">
          <a:solidFill>
            <a:srgbClr val="FF6600"/>
          </a:solidFill>
          <a:latin typeface="Arial" charset="0"/>
        </a:defRPr>
      </a:lvl4pPr>
      <a:lvl5pPr algn="l" rtl="0" eaLnBrk="0" fontAlgn="base" hangingPunct="0">
        <a:spcBef>
          <a:spcPct val="0"/>
        </a:spcBef>
        <a:spcAft>
          <a:spcPct val="0"/>
        </a:spcAft>
        <a:defRPr sz="3600" b="1">
          <a:solidFill>
            <a:srgbClr val="FF6600"/>
          </a:solidFill>
          <a:latin typeface="Arial" charset="0"/>
        </a:defRPr>
      </a:lvl5pPr>
      <a:lvl6pPr marL="457200" algn="l" rtl="0" eaLnBrk="0" fontAlgn="base" hangingPunct="0">
        <a:spcBef>
          <a:spcPct val="0"/>
        </a:spcBef>
        <a:spcAft>
          <a:spcPct val="0"/>
        </a:spcAft>
        <a:defRPr sz="3600" b="1">
          <a:solidFill>
            <a:srgbClr val="FF6600"/>
          </a:solidFill>
          <a:latin typeface="Arial" charset="0"/>
        </a:defRPr>
      </a:lvl6pPr>
      <a:lvl7pPr marL="914400" algn="l" rtl="0" eaLnBrk="0" fontAlgn="base" hangingPunct="0">
        <a:spcBef>
          <a:spcPct val="0"/>
        </a:spcBef>
        <a:spcAft>
          <a:spcPct val="0"/>
        </a:spcAft>
        <a:defRPr sz="3600" b="1">
          <a:solidFill>
            <a:srgbClr val="FF6600"/>
          </a:solidFill>
          <a:latin typeface="Arial" charset="0"/>
        </a:defRPr>
      </a:lvl7pPr>
      <a:lvl8pPr marL="1371600" algn="l" rtl="0" eaLnBrk="0" fontAlgn="base" hangingPunct="0">
        <a:spcBef>
          <a:spcPct val="0"/>
        </a:spcBef>
        <a:spcAft>
          <a:spcPct val="0"/>
        </a:spcAft>
        <a:defRPr sz="3600" b="1">
          <a:solidFill>
            <a:srgbClr val="FF6600"/>
          </a:solidFill>
          <a:latin typeface="Arial" charset="0"/>
        </a:defRPr>
      </a:lvl8pPr>
      <a:lvl9pPr marL="1828800" algn="l" rtl="0" eaLnBrk="0" fontAlgn="base" hangingPunct="0">
        <a:spcBef>
          <a:spcPct val="0"/>
        </a:spcBef>
        <a:spcAft>
          <a:spcPct val="0"/>
        </a:spcAft>
        <a:defRPr sz="3600" b="1">
          <a:solidFill>
            <a:srgbClr val="FF6600"/>
          </a:solidFill>
          <a:latin typeface="Arial" charset="0"/>
        </a:defRPr>
      </a:lvl9pPr>
    </p:titleStyle>
    <p:bodyStyle>
      <a:lvl1pPr marL="342900" indent="-342900" algn="l" rtl="0" eaLnBrk="0" fontAlgn="base" hangingPunct="0">
        <a:spcBef>
          <a:spcPct val="20000"/>
        </a:spcBef>
        <a:spcAft>
          <a:spcPct val="0"/>
        </a:spcAft>
        <a:buClr>
          <a:srgbClr val="FF6600"/>
        </a:buClr>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6600"/>
        </a:buClr>
        <a:buFont typeface="Webdings" pitchFamily="18" charset="2"/>
        <a:buChar char="4"/>
        <a:defRPr sz="2400">
          <a:solidFill>
            <a:schemeClr val="tx1"/>
          </a:solidFill>
          <a:latin typeface="+mn-lt"/>
        </a:defRPr>
      </a:lvl2pPr>
      <a:lvl3pPr marL="1143000" indent="-228600" algn="l" rtl="0" eaLnBrk="0" fontAlgn="base" hangingPunct="0">
        <a:spcBef>
          <a:spcPct val="20000"/>
        </a:spcBef>
        <a:spcAft>
          <a:spcPct val="0"/>
        </a:spcAft>
        <a:buClr>
          <a:srgbClr val="FF6600"/>
        </a:buClr>
        <a:buChar char="•"/>
        <a:defRPr sz="2000">
          <a:solidFill>
            <a:schemeClr val="tx1"/>
          </a:solidFill>
          <a:latin typeface="+mn-lt"/>
        </a:defRPr>
      </a:lvl3pPr>
      <a:lvl4pPr marL="1600200" indent="-228600" algn="l" rtl="0" eaLnBrk="0" fontAlgn="base" hangingPunct="0">
        <a:spcBef>
          <a:spcPct val="20000"/>
        </a:spcBef>
        <a:spcAft>
          <a:spcPct val="0"/>
        </a:spcAft>
        <a:buClr>
          <a:srgbClr val="FF6600"/>
        </a:buClr>
        <a:buChar char="–"/>
        <a:defRPr>
          <a:solidFill>
            <a:schemeClr val="tx1"/>
          </a:solidFill>
          <a:latin typeface="+mn-lt"/>
        </a:defRPr>
      </a:lvl4pPr>
      <a:lvl5pPr marL="2057400" indent="-228600" algn="l" rtl="0" eaLnBrk="0" fontAlgn="base" hangingPunct="0">
        <a:spcBef>
          <a:spcPct val="20000"/>
        </a:spcBef>
        <a:spcAft>
          <a:spcPct val="0"/>
        </a:spcAft>
        <a:buClr>
          <a:srgbClr val="FF6600"/>
        </a:buClr>
        <a:buChar char="»"/>
        <a:defRPr>
          <a:solidFill>
            <a:schemeClr val="tx1"/>
          </a:solidFill>
          <a:latin typeface="+mn-lt"/>
        </a:defRPr>
      </a:lvl5pPr>
      <a:lvl6pPr marL="2514600" indent="-228600" algn="l" rtl="0" eaLnBrk="0" fontAlgn="base" hangingPunct="0">
        <a:spcBef>
          <a:spcPct val="20000"/>
        </a:spcBef>
        <a:spcAft>
          <a:spcPct val="0"/>
        </a:spcAft>
        <a:buClr>
          <a:srgbClr val="FF6600"/>
        </a:buClr>
        <a:buChar char="»"/>
        <a:defRPr>
          <a:solidFill>
            <a:schemeClr val="tx1"/>
          </a:solidFill>
          <a:latin typeface="+mn-lt"/>
        </a:defRPr>
      </a:lvl6pPr>
      <a:lvl7pPr marL="2971800" indent="-228600" algn="l" rtl="0" eaLnBrk="0" fontAlgn="base" hangingPunct="0">
        <a:spcBef>
          <a:spcPct val="20000"/>
        </a:spcBef>
        <a:spcAft>
          <a:spcPct val="0"/>
        </a:spcAft>
        <a:buClr>
          <a:srgbClr val="FF6600"/>
        </a:buClr>
        <a:buChar char="»"/>
        <a:defRPr>
          <a:solidFill>
            <a:schemeClr val="tx1"/>
          </a:solidFill>
          <a:latin typeface="+mn-lt"/>
        </a:defRPr>
      </a:lvl7pPr>
      <a:lvl8pPr marL="3429000" indent="-228600" algn="l" rtl="0" eaLnBrk="0" fontAlgn="base" hangingPunct="0">
        <a:spcBef>
          <a:spcPct val="20000"/>
        </a:spcBef>
        <a:spcAft>
          <a:spcPct val="0"/>
        </a:spcAft>
        <a:buClr>
          <a:srgbClr val="FF6600"/>
        </a:buClr>
        <a:buChar char="»"/>
        <a:defRPr>
          <a:solidFill>
            <a:schemeClr val="tx1"/>
          </a:solidFill>
          <a:latin typeface="+mn-lt"/>
        </a:defRPr>
      </a:lvl8pPr>
      <a:lvl9pPr marL="3886200" indent="-228600" algn="l" rtl="0" eaLnBrk="0" fontAlgn="base" hangingPunct="0">
        <a:spcBef>
          <a:spcPct val="20000"/>
        </a:spcBef>
        <a:spcAft>
          <a:spcPct val="0"/>
        </a:spcAft>
        <a:buClr>
          <a:srgbClr val="FF6600"/>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4.w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66.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63.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65.wmf"/><Relationship Id="rId4" Type="http://schemas.openxmlformats.org/officeDocument/2006/relationships/image" Target="../media/image62.wmf"/><Relationship Id="rId9" Type="http://schemas.openxmlformats.org/officeDocument/2006/relationships/oleObject" Target="../embeddings/oleObject4.bin"/><Relationship Id="rId14" Type="http://schemas.openxmlformats.org/officeDocument/2006/relationships/image" Target="../media/image67.wmf"/></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73.emf"/><Relationship Id="rId5" Type="http://schemas.openxmlformats.org/officeDocument/2006/relationships/oleObject" Target="../embeddings/oleObject7.bin"/><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77.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76.wmf"/><Relationship Id="rId5" Type="http://schemas.openxmlformats.org/officeDocument/2006/relationships/oleObject" Target="../embeddings/oleObject9.bin"/><Relationship Id="rId4" Type="http://schemas.openxmlformats.org/officeDocument/2006/relationships/image" Target="../media/image75.wmf"/></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9.wmf"/><Relationship Id="rId5" Type="http://schemas.openxmlformats.org/officeDocument/2006/relationships/oleObject" Target="../embeddings/oleObject11.bin"/><Relationship Id="rId4" Type="http://schemas.openxmlformats.org/officeDocument/2006/relationships/image" Target="../media/image78.wmf"/></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75.wmf"/></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84.png"/><Relationship Id="rId4" Type="http://schemas.openxmlformats.org/officeDocument/2006/relationships/image" Target="../media/image83.wmf"/></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83.wmf"/><Relationship Id="rId4" Type="http://schemas.openxmlformats.org/officeDocument/2006/relationships/oleObject" Target="../embeddings/oleObject14.bin"/></Relationships>
</file>

<file path=ppt/slides/_rels/slide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5.bin"/><Relationship Id="rId7" Type="http://schemas.openxmlformats.org/officeDocument/2006/relationships/image" Target="../media/image77.png"/><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76.wmf"/><Relationship Id="rId5" Type="http://schemas.openxmlformats.org/officeDocument/2006/relationships/oleObject" Target="../embeddings/oleObject16.bin"/><Relationship Id="rId4" Type="http://schemas.openxmlformats.org/officeDocument/2006/relationships/image" Target="../media/image75.wmf"/></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26"/>
          <p:cNvSpPr>
            <a:spLocks noGrp="1" noChangeArrowheads="1"/>
          </p:cNvSpPr>
          <p:nvPr>
            <p:ph type="ctrTitle"/>
          </p:nvPr>
        </p:nvSpPr>
        <p:spPr>
          <a:xfrm>
            <a:off x="0" y="1905000"/>
            <a:ext cx="9220200" cy="1143000"/>
          </a:xfrm>
          <a:noFill/>
          <a:ln>
            <a:noFill/>
          </a:ln>
        </p:spPr>
        <p:txBody>
          <a:bodyPr/>
          <a:lstStyle/>
          <a:p>
            <a:r>
              <a:rPr lang="en-US" sz="4000" b="1" i="1" dirty="0"/>
              <a:t>F</a:t>
            </a:r>
            <a:r>
              <a:rPr lang="en-US" sz="4000" b="1" i="1" dirty="0" smtClean="0"/>
              <a:t>un with the Chicago </a:t>
            </a:r>
            <a:r>
              <a:rPr lang="en-US" sz="4000" b="1" i="1" dirty="0" err="1" smtClean="0"/>
              <a:t>Cylotron</a:t>
            </a:r>
            <a:r>
              <a:rPr lang="en-US" sz="4000" b="1" i="1" dirty="0" smtClean="0"/>
              <a:t>:</a:t>
            </a:r>
            <a:br>
              <a:rPr lang="en-US" sz="4000" b="1" i="1" dirty="0" smtClean="0"/>
            </a:br>
            <a:r>
              <a:rPr lang="el-GR" sz="4000" b="1" i="1" dirty="0" smtClean="0">
                <a:latin typeface="Times New Roman"/>
                <a:cs typeface="Times New Roman"/>
              </a:rPr>
              <a:t>μ</a:t>
            </a:r>
            <a:r>
              <a:rPr lang="en-US" sz="4000" b="1" i="1" dirty="0" smtClean="0">
                <a:latin typeface="Times New Roman"/>
                <a:cs typeface="Times New Roman"/>
              </a:rPr>
              <a:t>-pair production in </a:t>
            </a:r>
            <a:r>
              <a:rPr lang="en-US" sz="4000" b="1" i="1" dirty="0" err="1" smtClean="0">
                <a:latin typeface="Times New Roman"/>
                <a:cs typeface="Times New Roman"/>
              </a:rPr>
              <a:t>hadronic</a:t>
            </a:r>
            <a:r>
              <a:rPr lang="en-US" sz="4000" b="1" i="1" dirty="0" smtClean="0">
                <a:latin typeface="Times New Roman"/>
                <a:cs typeface="Times New Roman"/>
              </a:rPr>
              <a:t> collisions</a:t>
            </a:r>
            <a:r>
              <a:rPr lang="en-US" sz="3600" b="1" i="1" dirty="0" smtClean="0">
                <a:latin typeface="Times New Roman"/>
                <a:cs typeface="Times New Roman"/>
              </a:rPr>
              <a:t/>
            </a:r>
            <a:br>
              <a:rPr lang="en-US" sz="3600" b="1" i="1" dirty="0" smtClean="0">
                <a:latin typeface="Times New Roman"/>
                <a:cs typeface="Times New Roman"/>
              </a:rPr>
            </a:br>
            <a:r>
              <a:rPr lang="en-US" sz="3600" b="1" i="1" dirty="0" smtClean="0">
                <a:latin typeface="Times New Roman"/>
                <a:cs typeface="Times New Roman"/>
              </a:rPr>
              <a:t/>
            </a:r>
            <a:br>
              <a:rPr lang="en-US" sz="3600" b="1" i="1" dirty="0" smtClean="0">
                <a:latin typeface="Times New Roman"/>
                <a:cs typeface="Times New Roman"/>
              </a:rPr>
            </a:br>
            <a:r>
              <a:rPr lang="en-US" sz="3600" b="1" dirty="0" smtClean="0">
                <a:latin typeface="Times New Roman"/>
                <a:cs typeface="Times New Roman"/>
              </a:rPr>
              <a:t>Stewart Smith</a:t>
            </a:r>
            <a:br>
              <a:rPr lang="en-US" sz="3600" b="1" dirty="0" smtClean="0">
                <a:latin typeface="Times New Roman"/>
                <a:cs typeface="Times New Roman"/>
              </a:rPr>
            </a:br>
            <a:r>
              <a:rPr lang="en-US" sz="3600" b="1" dirty="0" smtClean="0">
                <a:latin typeface="Times New Roman"/>
                <a:cs typeface="Times New Roman"/>
              </a:rPr>
              <a:t>Princeton University</a:t>
            </a:r>
            <a:r>
              <a:rPr lang="en-US" sz="3600" b="1" i="1" dirty="0" smtClean="0">
                <a:latin typeface="Times New Roman"/>
                <a:cs typeface="Times New Roman"/>
              </a:rPr>
              <a:t/>
            </a:r>
            <a:br>
              <a:rPr lang="en-US" sz="3600" b="1" i="1" dirty="0" smtClean="0">
                <a:latin typeface="Times New Roman"/>
                <a:cs typeface="Times New Roman"/>
              </a:rPr>
            </a:br>
            <a:r>
              <a:rPr lang="en-US" sz="3600" b="1" i="1" dirty="0" smtClean="0"/>
              <a:t> </a:t>
            </a:r>
            <a:br>
              <a:rPr lang="en-US" sz="3600" b="1" i="1" dirty="0" smtClean="0"/>
            </a:br>
            <a:r>
              <a:rPr lang="en-US" sz="400" b="1" i="1" dirty="0"/>
              <a:t>s</a:t>
            </a:r>
            <a:r>
              <a:rPr lang="en-US" sz="900" b="1" i="1" dirty="0" smtClean="0"/>
              <a:t/>
            </a:r>
            <a:br>
              <a:rPr lang="en-US" sz="900" b="1" i="1" dirty="0" smtClean="0"/>
            </a:br>
            <a:endParaRPr lang="en-US" sz="3600" dirty="0">
              <a:effectLst>
                <a:outerShdw blurRad="38100" dist="38100" dir="2700000" algn="tl">
                  <a:srgbClr val="C0C0C0"/>
                </a:outerShdw>
              </a:effectLst>
            </a:endParaRPr>
          </a:p>
        </p:txBody>
      </p:sp>
      <p:sp>
        <p:nvSpPr>
          <p:cNvPr id="39942" name="Text Box 1030"/>
          <p:cNvSpPr txBox="1">
            <a:spLocks noChangeArrowheads="1"/>
          </p:cNvSpPr>
          <p:nvPr/>
        </p:nvSpPr>
        <p:spPr bwMode="auto">
          <a:xfrm>
            <a:off x="762002" y="3175099"/>
            <a:ext cx="7848598"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en-US" sz="2800" b="1" dirty="0" smtClean="0">
              <a:solidFill>
                <a:srgbClr val="FF6600"/>
              </a:solidFill>
              <a:effectLst>
                <a:outerShdw blurRad="38100" dist="38100" dir="2700000" algn="tl">
                  <a:srgbClr val="000000">
                    <a:alpha val="43137"/>
                  </a:srgbClr>
                </a:outerShdw>
              </a:effectLst>
            </a:endParaRPr>
          </a:p>
          <a:p>
            <a:pPr algn="ctr"/>
            <a:endParaRPr lang="en-US" sz="1000" b="1" dirty="0">
              <a:solidFill>
                <a:srgbClr val="FF6600"/>
              </a:solidFill>
              <a:effectLst>
                <a:outerShdw blurRad="38100" dist="38100" dir="2700000" algn="tl">
                  <a:srgbClr val="000000">
                    <a:alpha val="43137"/>
                  </a:srgbClr>
                </a:outerShdw>
              </a:effectLst>
            </a:endParaRPr>
          </a:p>
          <a:p>
            <a:pPr algn="ctr">
              <a:lnSpc>
                <a:spcPct val="90000"/>
              </a:lnSpc>
            </a:pPr>
            <a:endParaRPr lang="en-US" sz="2800" b="1" dirty="0" smtClean="0">
              <a:solidFill>
                <a:srgbClr val="FF6600"/>
              </a:solidFill>
              <a:effectLst>
                <a:outerShdw blurRad="38100" dist="38100" dir="2700000" algn="tl">
                  <a:srgbClr val="000000">
                    <a:alpha val="43137"/>
                  </a:srgbClr>
                </a:outerShdw>
              </a:effectLst>
            </a:endParaRPr>
          </a:p>
          <a:p>
            <a:pPr algn="ctr">
              <a:lnSpc>
                <a:spcPct val="90000"/>
              </a:lnSpc>
            </a:pPr>
            <a:r>
              <a:rPr lang="en-US" sz="2800" b="1" dirty="0" smtClean="0">
                <a:solidFill>
                  <a:srgbClr val="FF6600"/>
                </a:solidFill>
                <a:effectLst>
                  <a:outerShdw blurRad="38100" dist="38100" dir="2700000" algn="tl">
                    <a:srgbClr val="000000">
                      <a:alpha val="43137"/>
                    </a:srgbClr>
                  </a:outerShdw>
                </a:effectLst>
              </a:rPr>
              <a:t>Symposium to </a:t>
            </a:r>
            <a:r>
              <a:rPr lang="en-US" sz="2800" b="1" dirty="0" err="1">
                <a:solidFill>
                  <a:srgbClr val="FF6600"/>
                </a:solidFill>
                <a:effectLst>
                  <a:outerShdw blurRad="38100" dist="38100" dir="2700000" algn="tl">
                    <a:srgbClr val="000000">
                      <a:alpha val="43137"/>
                    </a:srgbClr>
                  </a:outerShdw>
                </a:effectLst>
              </a:rPr>
              <a:t>h</a:t>
            </a:r>
            <a:r>
              <a:rPr lang="en-US" sz="2800" b="1" dirty="0" err="1" smtClean="0">
                <a:solidFill>
                  <a:srgbClr val="FF6600"/>
                </a:solidFill>
                <a:effectLst>
                  <a:outerShdw blurRad="38100" dist="38100" dir="2700000" algn="tl">
                    <a:srgbClr val="000000">
                      <a:alpha val="43137"/>
                    </a:srgbClr>
                  </a:outerShdw>
                </a:effectLst>
              </a:rPr>
              <a:t>onour</a:t>
            </a:r>
            <a:r>
              <a:rPr lang="en-US" sz="2800" b="1" dirty="0" smtClean="0">
                <a:solidFill>
                  <a:srgbClr val="FF6600"/>
                </a:solidFill>
                <a:effectLst>
                  <a:outerShdw blurRad="38100" dist="38100" dir="2700000" algn="tl">
                    <a:srgbClr val="000000">
                      <a:alpha val="43137"/>
                    </a:srgbClr>
                  </a:outerShdw>
                </a:effectLst>
              </a:rPr>
              <a:t> our great friend and colleague Jim </a:t>
            </a:r>
            <a:r>
              <a:rPr lang="en-US" sz="2800" b="1" dirty="0" err="1" smtClean="0">
                <a:solidFill>
                  <a:srgbClr val="FF6600"/>
                </a:solidFill>
                <a:effectLst>
                  <a:outerShdw blurRad="38100" dist="38100" dir="2700000" algn="tl">
                    <a:srgbClr val="000000">
                      <a:alpha val="43137"/>
                    </a:srgbClr>
                  </a:outerShdw>
                </a:effectLst>
              </a:rPr>
              <a:t>Pilcher</a:t>
            </a:r>
            <a:r>
              <a:rPr lang="en-US" sz="2800" b="1" dirty="0" smtClean="0">
                <a:solidFill>
                  <a:srgbClr val="FF6600"/>
                </a:solidFill>
                <a:effectLst>
                  <a:outerShdw blurRad="38100" dist="38100" dir="2700000" algn="tl">
                    <a:srgbClr val="000000">
                      <a:alpha val="43137"/>
                    </a:srgbClr>
                  </a:outerShdw>
                </a:effectLst>
              </a:rPr>
              <a:t> on his retirement </a:t>
            </a:r>
          </a:p>
          <a:p>
            <a:pPr algn="ctr">
              <a:lnSpc>
                <a:spcPct val="90000"/>
              </a:lnSpc>
            </a:pPr>
            <a:endParaRPr lang="en-US" sz="2800" b="1" dirty="0">
              <a:solidFill>
                <a:srgbClr val="FF6600"/>
              </a:solidFill>
              <a:effectLst>
                <a:outerShdw blurRad="38100" dist="38100" dir="2700000" algn="tl">
                  <a:srgbClr val="000000">
                    <a:alpha val="43137"/>
                  </a:srgbClr>
                </a:outerShdw>
              </a:effectLst>
            </a:endParaRPr>
          </a:p>
          <a:p>
            <a:pPr algn="ctr">
              <a:lnSpc>
                <a:spcPct val="90000"/>
              </a:lnSpc>
            </a:pPr>
            <a:r>
              <a:rPr lang="en-US" sz="2800" b="1" dirty="0" smtClean="0">
                <a:solidFill>
                  <a:srgbClr val="FF6600"/>
                </a:solidFill>
                <a:effectLst>
                  <a:outerShdw blurRad="38100" dist="38100" dir="2700000" algn="tl">
                    <a:srgbClr val="000000">
                      <a:alpha val="43137"/>
                    </a:srgbClr>
                  </a:outerShdw>
                </a:effectLst>
              </a:rPr>
              <a:t>September 22, 2012</a:t>
            </a:r>
            <a:endParaRPr lang="en-CA" sz="4400" b="1" dirty="0">
              <a:solidFill>
                <a:srgbClr val="FF66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80556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September 22, 2012</a:t>
            </a:r>
            <a:endParaRPr lang="en-US" dirty="0"/>
          </a:p>
        </p:txBody>
      </p:sp>
      <p:sp>
        <p:nvSpPr>
          <p:cNvPr id="3" name="Footer Placeholder 2"/>
          <p:cNvSpPr>
            <a:spLocks noGrp="1"/>
          </p:cNvSpPr>
          <p:nvPr>
            <p:ph type="ftr" sz="quarter" idx="11"/>
          </p:nvPr>
        </p:nvSpPr>
        <p:spPr/>
        <p:txBody>
          <a:bodyPr/>
          <a:lstStyle/>
          <a:p>
            <a:pPr>
              <a:defRPr/>
            </a:pPr>
            <a:r>
              <a:rPr lang="en-US" smtClean="0"/>
              <a:t>PILCHERFEST</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95250" y="685800"/>
            <a:ext cx="9239250" cy="715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lide Number Placeholder 9"/>
          <p:cNvSpPr>
            <a:spLocks noGrp="1"/>
          </p:cNvSpPr>
          <p:nvPr>
            <p:ph type="sldNum" sz="quarter" idx="12"/>
          </p:nvPr>
        </p:nvSpPr>
        <p:spPr/>
        <p:txBody>
          <a:bodyPr/>
          <a:lstStyle/>
          <a:p>
            <a:pPr>
              <a:defRPr/>
            </a:pPr>
            <a:fld id="{C2948503-C82A-4575-99B6-B31029270FAD}" type="slidenum">
              <a:rPr lang="en-US" smtClean="0">
                <a:solidFill>
                  <a:srgbClr val="000000"/>
                </a:solidFill>
              </a:rPr>
              <a:pPr>
                <a:defRPr/>
              </a:pPr>
              <a:t>10</a:t>
            </a:fld>
            <a:endParaRPr lang="en-US">
              <a:solidFill>
                <a:srgbClr val="000000"/>
              </a:solidFill>
            </a:endParaRPr>
          </a:p>
        </p:txBody>
      </p:sp>
      <p:grpSp>
        <p:nvGrpSpPr>
          <p:cNvPr id="13" name="Group 12"/>
          <p:cNvGrpSpPr/>
          <p:nvPr/>
        </p:nvGrpSpPr>
        <p:grpSpPr>
          <a:xfrm>
            <a:off x="381000" y="685800"/>
            <a:ext cx="5486400" cy="1752600"/>
            <a:chOff x="381000" y="685800"/>
            <a:chExt cx="5486400" cy="1752600"/>
          </a:xfrm>
        </p:grpSpPr>
        <p:grpSp>
          <p:nvGrpSpPr>
            <p:cNvPr id="11" name="Group 10"/>
            <p:cNvGrpSpPr/>
            <p:nvPr/>
          </p:nvGrpSpPr>
          <p:grpSpPr>
            <a:xfrm>
              <a:off x="685800" y="685801"/>
              <a:ext cx="5181600" cy="1752599"/>
              <a:chOff x="685800" y="685801"/>
              <a:chExt cx="5181600" cy="1752599"/>
            </a:xfrm>
          </p:grpSpPr>
          <p:sp>
            <p:nvSpPr>
              <p:cNvPr id="6" name="Rectangle 5"/>
              <p:cNvSpPr/>
              <p:nvPr/>
            </p:nvSpPr>
            <p:spPr bwMode="auto">
              <a:xfrm>
                <a:off x="2971800" y="685801"/>
                <a:ext cx="533400" cy="761999"/>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7" name="Rectangle 6"/>
              <p:cNvSpPr/>
              <p:nvPr/>
            </p:nvSpPr>
            <p:spPr bwMode="auto">
              <a:xfrm>
                <a:off x="1981200" y="1295400"/>
                <a:ext cx="533400"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8" name="Rectangle 7"/>
              <p:cNvSpPr/>
              <p:nvPr/>
            </p:nvSpPr>
            <p:spPr bwMode="auto">
              <a:xfrm>
                <a:off x="5334000" y="1219200"/>
                <a:ext cx="533400"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9" name="Rectangle 8"/>
              <p:cNvSpPr/>
              <p:nvPr/>
            </p:nvSpPr>
            <p:spPr bwMode="auto">
              <a:xfrm>
                <a:off x="685800" y="1524000"/>
                <a:ext cx="533400"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grpSp>
        <p:sp>
          <p:nvSpPr>
            <p:cNvPr id="12" name="Rectangle 11"/>
            <p:cNvSpPr/>
            <p:nvPr/>
          </p:nvSpPr>
          <p:spPr bwMode="auto">
            <a:xfrm>
              <a:off x="381000" y="685800"/>
              <a:ext cx="533400"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grpSp>
      <p:sp>
        <p:nvSpPr>
          <p:cNvPr id="14" name="TextBox 13"/>
          <p:cNvSpPr txBox="1"/>
          <p:nvPr/>
        </p:nvSpPr>
        <p:spPr>
          <a:xfrm>
            <a:off x="914400" y="-51375"/>
            <a:ext cx="7818781" cy="584775"/>
          </a:xfrm>
          <a:prstGeom prst="rect">
            <a:avLst/>
          </a:prstGeom>
          <a:noFill/>
        </p:spPr>
        <p:txBody>
          <a:bodyPr wrap="square" rtlCol="0">
            <a:spAutoFit/>
          </a:bodyPr>
          <a:lstStyle/>
          <a:p>
            <a:r>
              <a:rPr lang="en-US" sz="3200" dirty="0" smtClean="0"/>
              <a:t>Entering  Grad Class -- 1962</a:t>
            </a:r>
            <a:endParaRPr lang="en-US" sz="3200" dirty="0"/>
          </a:p>
        </p:txBody>
      </p:sp>
    </p:spTree>
    <p:extLst>
      <p:ext uri="{BB962C8B-B14F-4D97-AF65-F5344CB8AC3E}">
        <p14:creationId xmlns:p14="http://schemas.microsoft.com/office/powerpoint/2010/main" val="12361076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September 22, 2012</a:t>
            </a:r>
            <a:endParaRPr lang="en-US" dirty="0"/>
          </a:p>
        </p:txBody>
      </p:sp>
      <p:sp>
        <p:nvSpPr>
          <p:cNvPr id="3" name="Footer Placeholder 2"/>
          <p:cNvSpPr>
            <a:spLocks noGrp="1"/>
          </p:cNvSpPr>
          <p:nvPr>
            <p:ph type="ftr" sz="quarter" idx="11"/>
          </p:nvPr>
        </p:nvSpPr>
        <p:spPr/>
        <p:txBody>
          <a:bodyPr/>
          <a:lstStyle/>
          <a:p>
            <a:pPr>
              <a:defRPr/>
            </a:pPr>
            <a:r>
              <a:rPr lang="en-US" smtClean="0"/>
              <a:t>PILCHERFEST</a:t>
            </a:r>
            <a:endParaRPr lang="en-US" dirty="0"/>
          </a:p>
        </p:txBody>
      </p:sp>
      <p:pic>
        <p:nvPicPr>
          <p:cNvPr id="1710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746"/>
          <a:stretch/>
        </p:blipFill>
        <p:spPr bwMode="auto">
          <a:xfrm rot="10800000">
            <a:off x="381000" y="493379"/>
            <a:ext cx="8504581" cy="644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bwMode="auto">
          <a:xfrm>
            <a:off x="3276600" y="381000"/>
            <a:ext cx="533400"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7" name="Rectangle 6"/>
          <p:cNvSpPr/>
          <p:nvPr/>
        </p:nvSpPr>
        <p:spPr bwMode="auto">
          <a:xfrm>
            <a:off x="2895600" y="1905000"/>
            <a:ext cx="533400"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8" name="Rectangle 7"/>
          <p:cNvSpPr/>
          <p:nvPr/>
        </p:nvSpPr>
        <p:spPr bwMode="auto">
          <a:xfrm>
            <a:off x="762000" y="3048000"/>
            <a:ext cx="533400"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9" name="Rectangle 8"/>
          <p:cNvSpPr/>
          <p:nvPr/>
        </p:nvSpPr>
        <p:spPr bwMode="auto">
          <a:xfrm>
            <a:off x="2510659" y="3276600"/>
            <a:ext cx="689741"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10" name="Rectangle 9"/>
          <p:cNvSpPr/>
          <p:nvPr/>
        </p:nvSpPr>
        <p:spPr bwMode="auto">
          <a:xfrm>
            <a:off x="1143000" y="990600"/>
            <a:ext cx="533400"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11" name="Rectangle 10"/>
          <p:cNvSpPr/>
          <p:nvPr/>
        </p:nvSpPr>
        <p:spPr bwMode="auto">
          <a:xfrm>
            <a:off x="7924800" y="1066800"/>
            <a:ext cx="533400"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4" name="Slide Number Placeholder 3"/>
          <p:cNvSpPr>
            <a:spLocks noGrp="1"/>
          </p:cNvSpPr>
          <p:nvPr>
            <p:ph type="sldNum" sz="quarter" idx="12"/>
          </p:nvPr>
        </p:nvSpPr>
        <p:spPr/>
        <p:txBody>
          <a:bodyPr/>
          <a:lstStyle/>
          <a:p>
            <a:pPr>
              <a:defRPr/>
            </a:pPr>
            <a:fld id="{C2948503-C82A-4575-99B6-B31029270FAD}" type="slidenum">
              <a:rPr lang="en-US" smtClean="0">
                <a:solidFill>
                  <a:srgbClr val="000000"/>
                </a:solidFill>
              </a:rPr>
              <a:pPr>
                <a:defRPr/>
              </a:pPr>
              <a:t>11</a:t>
            </a:fld>
            <a:endParaRPr lang="en-US">
              <a:solidFill>
                <a:srgbClr val="000000"/>
              </a:solidFill>
            </a:endParaRPr>
          </a:p>
        </p:txBody>
      </p:sp>
      <p:sp>
        <p:nvSpPr>
          <p:cNvPr id="12" name="Rectangle 11"/>
          <p:cNvSpPr/>
          <p:nvPr/>
        </p:nvSpPr>
        <p:spPr bwMode="auto">
          <a:xfrm>
            <a:off x="5334000" y="1219200"/>
            <a:ext cx="609600"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13" name="TextBox 12"/>
          <p:cNvSpPr txBox="1"/>
          <p:nvPr/>
        </p:nvSpPr>
        <p:spPr>
          <a:xfrm>
            <a:off x="914400" y="-76200"/>
            <a:ext cx="7818781" cy="584775"/>
          </a:xfrm>
          <a:prstGeom prst="rect">
            <a:avLst/>
          </a:prstGeom>
          <a:noFill/>
        </p:spPr>
        <p:txBody>
          <a:bodyPr wrap="square" rtlCol="0">
            <a:spAutoFit/>
          </a:bodyPr>
          <a:lstStyle/>
          <a:p>
            <a:r>
              <a:rPr lang="en-US" sz="3200" dirty="0" smtClean="0"/>
              <a:t>Entering  Grad Class -- 1961</a:t>
            </a:r>
            <a:endParaRPr lang="en-US" sz="3200" dirty="0"/>
          </a:p>
        </p:txBody>
      </p:sp>
    </p:spTree>
    <p:extLst>
      <p:ext uri="{BB962C8B-B14F-4D97-AF65-F5344CB8AC3E}">
        <p14:creationId xmlns:p14="http://schemas.microsoft.com/office/powerpoint/2010/main" val="40343488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1143000"/>
          </a:xfrm>
        </p:spPr>
        <p:txBody>
          <a:bodyPr/>
          <a:lstStyle/>
          <a:p>
            <a:pPr algn="ctr"/>
            <a:r>
              <a:rPr lang="en-US" sz="3200" dirty="0" smtClean="0"/>
              <a:t>Lots of Jim’s contemporaries who worked on </a:t>
            </a:r>
            <a:r>
              <a:rPr lang="en-US" sz="3200" i="1" dirty="0" smtClean="0"/>
              <a:t>K</a:t>
            </a:r>
            <a:r>
              <a:rPr lang="en-US" sz="3200" dirty="0" smtClean="0"/>
              <a:t>-decay went on to careers in HEP</a:t>
            </a:r>
            <a:endParaRPr lang="en-US" sz="3200" dirty="0"/>
          </a:p>
        </p:txBody>
      </p:sp>
      <p:sp>
        <p:nvSpPr>
          <p:cNvPr id="3" name="Content Placeholder 2"/>
          <p:cNvSpPr>
            <a:spLocks noGrp="1"/>
          </p:cNvSpPr>
          <p:nvPr>
            <p:ph sz="half" idx="1"/>
          </p:nvPr>
        </p:nvSpPr>
        <p:spPr>
          <a:xfrm>
            <a:off x="228600" y="1752600"/>
            <a:ext cx="4152900" cy="4267200"/>
          </a:xfrm>
        </p:spPr>
        <p:txBody>
          <a:bodyPr/>
          <a:lstStyle/>
          <a:p>
            <a:r>
              <a:rPr lang="en-US" sz="2000" dirty="0" smtClean="0"/>
              <a:t>Jim Christenson (Columbia-NYU-</a:t>
            </a:r>
            <a:r>
              <a:rPr lang="en-US" sz="2000" dirty="0" err="1" smtClean="0"/>
              <a:t>Fermilab</a:t>
            </a:r>
            <a:r>
              <a:rPr lang="en-US" sz="2000" dirty="0" smtClean="0"/>
              <a:t>)</a:t>
            </a:r>
          </a:p>
          <a:p>
            <a:r>
              <a:rPr lang="en-US" sz="2000" dirty="0"/>
              <a:t>Wayne Vernon </a:t>
            </a:r>
            <a:r>
              <a:rPr lang="en-US" sz="2000" dirty="0" smtClean="0"/>
              <a:t>(UC San Diego)</a:t>
            </a:r>
          </a:p>
          <a:p>
            <a:r>
              <a:rPr lang="en-US" sz="2000" dirty="0" smtClean="0"/>
              <a:t>Richard Imlay (Wisconsin – LSU)</a:t>
            </a:r>
          </a:p>
          <a:p>
            <a:r>
              <a:rPr lang="en-US" sz="2000" dirty="0" smtClean="0"/>
              <a:t>Bob Carnegie (SLAC - Carleton </a:t>
            </a:r>
            <a:r>
              <a:rPr lang="en-US" sz="2000" dirty="0" err="1" smtClean="0"/>
              <a:t>Univ</a:t>
            </a:r>
            <a:r>
              <a:rPr lang="en-US" sz="2000" dirty="0" smtClean="0"/>
              <a:t>)</a:t>
            </a:r>
          </a:p>
          <a:p>
            <a:r>
              <a:rPr lang="en-US" sz="2000" dirty="0" smtClean="0"/>
              <a:t>Jim Russ (Carnegie Mellon)</a:t>
            </a:r>
          </a:p>
          <a:p>
            <a:r>
              <a:rPr lang="en-US" sz="2000" dirty="0" smtClean="0"/>
              <a:t>Bill Ford (Penn – Colorado)</a:t>
            </a:r>
          </a:p>
          <a:p>
            <a:r>
              <a:rPr lang="en-US" sz="2000" dirty="0" smtClean="0"/>
              <a:t> </a:t>
            </a:r>
            <a:r>
              <a:rPr lang="en-US" sz="2000" dirty="0"/>
              <a:t>Paul Kunz (SLAC)</a:t>
            </a:r>
          </a:p>
          <a:p>
            <a:endParaRPr lang="en-US" sz="2000" dirty="0" smtClean="0"/>
          </a:p>
          <a:p>
            <a:pPr marL="0" indent="0">
              <a:buNone/>
            </a:pPr>
            <a:endParaRPr lang="en-US" sz="1800" dirty="0"/>
          </a:p>
        </p:txBody>
      </p:sp>
      <p:sp>
        <p:nvSpPr>
          <p:cNvPr id="7" name="Content Placeholder 6"/>
          <p:cNvSpPr>
            <a:spLocks noGrp="1"/>
          </p:cNvSpPr>
          <p:nvPr>
            <p:ph sz="half" idx="2"/>
          </p:nvPr>
        </p:nvSpPr>
        <p:spPr>
          <a:xfrm>
            <a:off x="4610100" y="1752600"/>
            <a:ext cx="4229100" cy="4267200"/>
          </a:xfrm>
        </p:spPr>
        <p:txBody>
          <a:bodyPr/>
          <a:lstStyle/>
          <a:p>
            <a:r>
              <a:rPr lang="en-US" sz="2000" dirty="0" smtClean="0"/>
              <a:t>Jim </a:t>
            </a:r>
            <a:r>
              <a:rPr lang="en-US" sz="2000" dirty="0" err="1"/>
              <a:t>Pilcher</a:t>
            </a:r>
            <a:r>
              <a:rPr lang="en-US" sz="2000" dirty="0"/>
              <a:t> (CERN – Chicago)</a:t>
            </a:r>
          </a:p>
          <a:p>
            <a:r>
              <a:rPr lang="en-US" sz="2000" dirty="0"/>
              <a:t>Mark </a:t>
            </a:r>
            <a:r>
              <a:rPr lang="en-US" sz="2000" dirty="0" err="1"/>
              <a:t>Strovink</a:t>
            </a:r>
            <a:r>
              <a:rPr lang="en-US" sz="2000" dirty="0"/>
              <a:t> (</a:t>
            </a:r>
            <a:r>
              <a:rPr lang="en-US" sz="2000" dirty="0" smtClean="0"/>
              <a:t>Princeton –       </a:t>
            </a:r>
            <a:r>
              <a:rPr lang="en-US" sz="2000" dirty="0"/>
              <a:t>UC Berkeley)</a:t>
            </a:r>
          </a:p>
          <a:p>
            <a:r>
              <a:rPr lang="en-US" sz="2000" dirty="0"/>
              <a:t>Mel </a:t>
            </a:r>
            <a:r>
              <a:rPr lang="en-US" sz="2000" dirty="0" err="1"/>
              <a:t>Shochet</a:t>
            </a:r>
            <a:r>
              <a:rPr lang="en-US" sz="2000" dirty="0"/>
              <a:t> (Chicago)</a:t>
            </a:r>
          </a:p>
          <a:p>
            <a:r>
              <a:rPr lang="en-US" sz="2000" dirty="0"/>
              <a:t>Bruce Knapp (Columbia)</a:t>
            </a:r>
          </a:p>
          <a:p>
            <a:r>
              <a:rPr lang="en-US" sz="2000" dirty="0"/>
              <a:t>Paul Souder (Yale – Syracuse)</a:t>
            </a:r>
          </a:p>
          <a:p>
            <a:r>
              <a:rPr lang="en-US" sz="2000" dirty="0"/>
              <a:t>Larry </a:t>
            </a:r>
            <a:r>
              <a:rPr lang="en-US" sz="2000" dirty="0" err="1"/>
              <a:t>Sulak</a:t>
            </a:r>
            <a:r>
              <a:rPr lang="en-US" sz="2000" dirty="0"/>
              <a:t> (</a:t>
            </a:r>
            <a:r>
              <a:rPr lang="en-US" sz="2000" dirty="0" smtClean="0"/>
              <a:t>CERN-Harvard-BU</a:t>
            </a:r>
            <a:r>
              <a:rPr lang="en-US" sz="2000" dirty="0"/>
              <a:t>)</a:t>
            </a:r>
          </a:p>
          <a:p>
            <a:r>
              <a:rPr lang="en-US" sz="2000" dirty="0"/>
              <a:t>Robert Webb (</a:t>
            </a:r>
            <a:r>
              <a:rPr lang="en-US" sz="2000" dirty="0" smtClean="0"/>
              <a:t>Princeton-Texas </a:t>
            </a:r>
            <a:r>
              <a:rPr lang="en-US" sz="2000" dirty="0"/>
              <a:t>A&amp;M)</a:t>
            </a:r>
          </a:p>
          <a:p>
            <a:endParaRPr lang="en-US" dirty="0"/>
          </a:p>
        </p:txBody>
      </p:sp>
      <p:sp>
        <p:nvSpPr>
          <p:cNvPr id="4" name="Date Placeholder 3"/>
          <p:cNvSpPr>
            <a:spLocks noGrp="1"/>
          </p:cNvSpPr>
          <p:nvPr>
            <p:ph type="dt" sz="half" idx="10"/>
          </p:nvPr>
        </p:nvSpPr>
        <p:spPr/>
        <p:txBody>
          <a:bodyPr/>
          <a:lstStyle/>
          <a:p>
            <a:pPr>
              <a:defRPr/>
            </a:pPr>
            <a:r>
              <a:rPr lang="en-US" smtClean="0"/>
              <a:t>September 22, 2012</a:t>
            </a:r>
            <a:endParaRPr lang="en-US" dirty="0"/>
          </a:p>
        </p:txBody>
      </p:sp>
      <p:sp>
        <p:nvSpPr>
          <p:cNvPr id="5" name="Footer Placeholder 4"/>
          <p:cNvSpPr>
            <a:spLocks noGrp="1"/>
          </p:cNvSpPr>
          <p:nvPr>
            <p:ph type="ftr" sz="quarter" idx="11"/>
          </p:nvPr>
        </p:nvSpPr>
        <p:spPr/>
        <p:txBody>
          <a:bodyPr/>
          <a:lstStyle/>
          <a:p>
            <a:pPr>
              <a:defRPr/>
            </a:pPr>
            <a:r>
              <a:rPr lang="en-US" smtClean="0"/>
              <a:t>PILCHERFEST</a:t>
            </a:r>
            <a:endParaRPr lang="en-US"/>
          </a:p>
        </p:txBody>
      </p:sp>
      <p:sp>
        <p:nvSpPr>
          <p:cNvPr id="6" name="Slide Number Placeholder 5"/>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12</a:t>
            </a:fld>
            <a:endParaRPr lang="en-US">
              <a:solidFill>
                <a:srgbClr val="000000"/>
              </a:solidFill>
            </a:endParaRPr>
          </a:p>
        </p:txBody>
      </p:sp>
    </p:spTree>
    <p:extLst>
      <p:ext uri="{BB962C8B-B14F-4D97-AF65-F5344CB8AC3E}">
        <p14:creationId xmlns:p14="http://schemas.microsoft.com/office/powerpoint/2010/main" val="2619798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6724650" y="0"/>
            <a:ext cx="2724150" cy="165417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5" name="Rectangle 4"/>
          <p:cNvSpPr/>
          <p:nvPr/>
        </p:nvSpPr>
        <p:spPr bwMode="auto">
          <a:xfrm>
            <a:off x="0" y="22225"/>
            <a:ext cx="1371600" cy="165417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pic>
        <p:nvPicPr>
          <p:cNvPr id="180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225"/>
            <a:ext cx="6800850"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pPr>
              <a:defRPr/>
            </a:pPr>
            <a:r>
              <a:rPr lang="en-US" smtClean="0"/>
              <a:t>September 22, 2012</a:t>
            </a:r>
            <a:endParaRPr lang="en-US" dirty="0"/>
          </a:p>
        </p:txBody>
      </p:sp>
      <p:sp>
        <p:nvSpPr>
          <p:cNvPr id="3" name="Footer Placeholder 2"/>
          <p:cNvSpPr>
            <a:spLocks noGrp="1"/>
          </p:cNvSpPr>
          <p:nvPr>
            <p:ph type="ftr" sz="quarter" idx="11"/>
          </p:nvPr>
        </p:nvSpPr>
        <p:spPr/>
        <p:txBody>
          <a:bodyPr/>
          <a:lstStyle/>
          <a:p>
            <a:pPr>
              <a:defRPr/>
            </a:pPr>
            <a:r>
              <a:rPr lang="en-US" smtClean="0"/>
              <a:t>PILCHERFEST</a:t>
            </a:r>
            <a:endParaRPr lang="en-US" dirty="0"/>
          </a:p>
        </p:txBody>
      </p:sp>
      <p:pic>
        <p:nvPicPr>
          <p:cNvPr id="1730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64" b="8566"/>
          <a:stretch/>
        </p:blipFill>
        <p:spPr bwMode="auto">
          <a:xfrm rot="5400000">
            <a:off x="-854965" y="1659638"/>
            <a:ext cx="5824729" cy="411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0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373702"/>
            <a:ext cx="5029200" cy="517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C2948503-C82A-4575-99B6-B31029270FAD}" type="slidenum">
              <a:rPr lang="en-US" smtClean="0">
                <a:solidFill>
                  <a:srgbClr val="000000"/>
                </a:solidFill>
              </a:rPr>
              <a:pPr>
                <a:defRPr/>
              </a:pPr>
              <a:t>13</a:t>
            </a:fld>
            <a:endParaRPr lang="en-US">
              <a:solidFill>
                <a:srgbClr val="000000"/>
              </a:solidFill>
            </a:endParaRPr>
          </a:p>
        </p:txBody>
      </p:sp>
      <p:pic>
        <p:nvPicPr>
          <p:cNvPr id="1802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642" b="47198"/>
          <a:stretch/>
        </p:blipFill>
        <p:spPr bwMode="auto">
          <a:xfrm>
            <a:off x="1276349" y="395732"/>
            <a:ext cx="7096125" cy="112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5466" y="5693688"/>
            <a:ext cx="4798108" cy="830997"/>
          </a:xfrm>
          <a:prstGeom prst="rect">
            <a:avLst/>
          </a:prstGeom>
          <a:solidFill>
            <a:schemeClr val="bg1"/>
          </a:solidFill>
        </p:spPr>
        <p:txBody>
          <a:bodyPr wrap="none" rtlCol="0">
            <a:spAutoFit/>
          </a:bodyPr>
          <a:lstStyle/>
          <a:p>
            <a:r>
              <a:rPr lang="en-US" sz="2400" dirty="0" smtClean="0">
                <a:solidFill>
                  <a:schemeClr val="tx1"/>
                </a:solidFill>
              </a:rPr>
              <a:t> </a:t>
            </a:r>
            <a:r>
              <a:rPr lang="en-US" sz="2400" i="1" dirty="0" smtClean="0">
                <a:solidFill>
                  <a:schemeClr val="tx1"/>
                </a:solidFill>
              </a:rPr>
              <a:t>K</a:t>
            </a:r>
            <a:r>
              <a:rPr lang="en-US" sz="2400" i="1" baseline="-25000" dirty="0" smtClean="0">
                <a:solidFill>
                  <a:schemeClr val="tx1"/>
                </a:solidFill>
              </a:rPr>
              <a:t>L</a:t>
            </a:r>
            <a:r>
              <a:rPr lang="en-US" sz="2400" i="1" dirty="0" smtClean="0">
                <a:solidFill>
                  <a:schemeClr val="tx1"/>
                </a:solidFill>
                <a:sym typeface="Symbol"/>
              </a:rPr>
              <a:t></a:t>
            </a:r>
            <a:r>
              <a:rPr lang="el-GR" sz="2400" i="1" dirty="0" smtClean="0">
                <a:solidFill>
                  <a:schemeClr val="tx1"/>
                </a:solidFill>
                <a:latin typeface="Times New Roman"/>
                <a:cs typeface="Times New Roman"/>
                <a:sym typeface="Symbol"/>
              </a:rPr>
              <a:t>γγ</a:t>
            </a:r>
            <a:r>
              <a:rPr lang="en-US" sz="2400" dirty="0" smtClean="0">
                <a:solidFill>
                  <a:schemeClr val="tx1"/>
                </a:solidFill>
                <a:latin typeface="Times New Roman"/>
                <a:cs typeface="Times New Roman"/>
                <a:sym typeface="Symbol"/>
              </a:rPr>
              <a:t> = (4.68 0.64) </a:t>
            </a:r>
            <a:r>
              <a:rPr lang="el-GR" sz="2400" dirty="0" smtClean="0">
                <a:solidFill>
                  <a:schemeClr val="tx1"/>
                </a:solidFill>
                <a:latin typeface="Times New Roman"/>
                <a:cs typeface="Times New Roman"/>
                <a:sym typeface="Symbol"/>
              </a:rPr>
              <a:t></a:t>
            </a:r>
            <a:r>
              <a:rPr lang="en-US" sz="2400" dirty="0" smtClean="0">
                <a:solidFill>
                  <a:schemeClr val="tx1"/>
                </a:solidFill>
                <a:latin typeface="Times New Roman"/>
                <a:cs typeface="Times New Roman"/>
                <a:sym typeface="Symbol"/>
              </a:rPr>
              <a:t> 10</a:t>
            </a:r>
            <a:r>
              <a:rPr lang="en-US" sz="2400" baseline="30000" dirty="0" smtClean="0">
                <a:solidFill>
                  <a:schemeClr val="tx1"/>
                </a:solidFill>
                <a:latin typeface="Times New Roman"/>
                <a:cs typeface="Times New Roman"/>
                <a:sym typeface="Symbol"/>
              </a:rPr>
              <a:t>-4</a:t>
            </a:r>
            <a:r>
              <a:rPr lang="en-US" sz="2400" dirty="0" smtClean="0">
                <a:solidFill>
                  <a:schemeClr val="tx1"/>
                </a:solidFill>
                <a:latin typeface="Times New Roman"/>
                <a:cs typeface="Times New Roman"/>
                <a:sym typeface="Symbol"/>
              </a:rPr>
              <a:t> </a:t>
            </a:r>
            <a:endParaRPr lang="en-US" sz="2400" dirty="0">
              <a:solidFill>
                <a:schemeClr val="tx1"/>
              </a:solidFill>
              <a:latin typeface="Times New Roman"/>
              <a:cs typeface="Times New Roman"/>
              <a:sym typeface="Symbol"/>
            </a:endParaRPr>
          </a:p>
          <a:p>
            <a:r>
              <a:rPr lang="en-US" sz="2400" dirty="0" smtClean="0">
                <a:solidFill>
                  <a:schemeClr val="tx1"/>
                </a:solidFill>
                <a:latin typeface="Times New Roman"/>
                <a:cs typeface="Times New Roman"/>
                <a:sym typeface="Symbol"/>
              </a:rPr>
              <a:t>     </a:t>
            </a:r>
            <a:r>
              <a:rPr lang="el-GR" sz="2400" dirty="0" smtClean="0">
                <a:solidFill>
                  <a:schemeClr val="tx1"/>
                </a:solidFill>
                <a:latin typeface="Times New Roman"/>
                <a:cs typeface="Times New Roman"/>
                <a:sym typeface="Symbol"/>
              </a:rPr>
              <a:t></a:t>
            </a:r>
            <a:r>
              <a:rPr lang="el-GR" sz="2400" i="1" dirty="0" smtClean="0">
                <a:solidFill>
                  <a:schemeClr val="tx1"/>
                </a:solidFill>
                <a:latin typeface="Times New Roman"/>
                <a:cs typeface="Times New Roman"/>
                <a:sym typeface="Symbol"/>
              </a:rPr>
              <a:t></a:t>
            </a:r>
            <a:r>
              <a:rPr lang="en-US" sz="2400" baseline="30000" dirty="0" smtClean="0">
                <a:solidFill>
                  <a:schemeClr val="tx1"/>
                </a:solidFill>
                <a:latin typeface="Times New Roman"/>
                <a:cs typeface="Times New Roman"/>
                <a:sym typeface="Symbol"/>
              </a:rPr>
              <a:t>00</a:t>
            </a:r>
            <a:r>
              <a:rPr lang="el-GR" sz="2400" dirty="0" smtClean="0">
                <a:solidFill>
                  <a:schemeClr val="tx1"/>
                </a:solidFill>
                <a:latin typeface="Times New Roman"/>
                <a:cs typeface="Times New Roman"/>
                <a:sym typeface="Symbol"/>
              </a:rPr>
              <a:t></a:t>
            </a:r>
            <a:r>
              <a:rPr lang="en-US" sz="2400" dirty="0" smtClean="0">
                <a:solidFill>
                  <a:schemeClr val="tx1"/>
                </a:solidFill>
                <a:latin typeface="Times New Roman"/>
                <a:cs typeface="Times New Roman"/>
                <a:sym typeface="Symbol"/>
              </a:rPr>
              <a:t>  =  ( 2.3  0.3)</a:t>
            </a:r>
            <a:r>
              <a:rPr lang="el-GR" sz="2400" dirty="0">
                <a:solidFill>
                  <a:schemeClr val="tx1"/>
                </a:solidFill>
                <a:latin typeface="Times New Roman"/>
                <a:cs typeface="Times New Roman"/>
                <a:sym typeface="Symbol"/>
              </a:rPr>
              <a:t> </a:t>
            </a:r>
            <a:r>
              <a:rPr lang="en-US" sz="2400" dirty="0" smtClean="0">
                <a:solidFill>
                  <a:schemeClr val="tx1"/>
                </a:solidFill>
                <a:latin typeface="Times New Roman"/>
                <a:cs typeface="Times New Roman"/>
                <a:sym typeface="Symbol"/>
              </a:rPr>
              <a:t> </a:t>
            </a:r>
            <a:r>
              <a:rPr lang="el-GR" sz="2400" dirty="0" smtClean="0">
                <a:solidFill>
                  <a:schemeClr val="tx1"/>
                </a:solidFill>
                <a:latin typeface="Times New Roman"/>
                <a:cs typeface="Times New Roman"/>
                <a:sym typeface="Symbol"/>
              </a:rPr>
              <a:t></a:t>
            </a:r>
            <a:r>
              <a:rPr lang="en-US" sz="2400" dirty="0" smtClean="0">
                <a:solidFill>
                  <a:schemeClr val="tx1"/>
                </a:solidFill>
                <a:latin typeface="Times New Roman"/>
                <a:cs typeface="Times New Roman"/>
                <a:sym typeface="Symbol"/>
              </a:rPr>
              <a:t> 10</a:t>
            </a:r>
            <a:r>
              <a:rPr lang="en-US" sz="2400" baseline="30000" dirty="0" smtClean="0">
                <a:solidFill>
                  <a:schemeClr val="tx1"/>
                </a:solidFill>
                <a:latin typeface="Times New Roman"/>
                <a:cs typeface="Times New Roman"/>
                <a:sym typeface="Symbol"/>
              </a:rPr>
              <a:t>-3</a:t>
            </a:r>
            <a:r>
              <a:rPr lang="en-US" sz="2400" dirty="0" smtClean="0">
                <a:solidFill>
                  <a:schemeClr val="tx1"/>
                </a:solidFill>
                <a:latin typeface="Times New Roman"/>
                <a:cs typeface="Times New Roman"/>
                <a:sym typeface="Symbol"/>
              </a:rPr>
              <a:t> </a:t>
            </a:r>
            <a:r>
              <a:rPr lang="el-GR" sz="2400" dirty="0">
                <a:solidFill>
                  <a:schemeClr val="tx1"/>
                </a:solidFill>
                <a:latin typeface="Times New Roman"/>
                <a:cs typeface="Times New Roman"/>
                <a:sym typeface="Symbol"/>
              </a:rPr>
              <a:t> </a:t>
            </a:r>
            <a:r>
              <a:rPr lang="el-GR" sz="2400" dirty="0" smtClean="0">
                <a:solidFill>
                  <a:schemeClr val="tx1"/>
                </a:solidFill>
                <a:latin typeface="Times New Roman"/>
                <a:cs typeface="Times New Roman"/>
                <a:sym typeface="Symbol"/>
              </a:rPr>
              <a:t></a:t>
            </a:r>
            <a:r>
              <a:rPr lang="en-US" sz="2400" baseline="30000" dirty="0" smtClean="0">
                <a:solidFill>
                  <a:schemeClr val="tx1"/>
                </a:solidFill>
                <a:latin typeface="Times New Roman"/>
                <a:cs typeface="Times New Roman"/>
                <a:sym typeface="Symbol"/>
              </a:rPr>
              <a:t>+-</a:t>
            </a:r>
            <a:r>
              <a:rPr lang="el-GR" sz="2400" dirty="0" smtClean="0">
                <a:solidFill>
                  <a:schemeClr val="tx1"/>
                </a:solidFill>
                <a:latin typeface="Times New Roman"/>
                <a:cs typeface="Times New Roman"/>
                <a:sym typeface="Symbol"/>
              </a:rPr>
              <a:t></a:t>
            </a:r>
            <a:r>
              <a:rPr lang="en-US" sz="2400" dirty="0" smtClean="0">
                <a:solidFill>
                  <a:schemeClr val="tx1"/>
                </a:solidFill>
                <a:latin typeface="Times New Roman"/>
                <a:cs typeface="Times New Roman"/>
                <a:sym typeface="Symbol"/>
              </a:rPr>
              <a:t> </a:t>
            </a:r>
            <a:endParaRPr lang="en-US" sz="2400" dirty="0">
              <a:solidFill>
                <a:schemeClr val="tx1"/>
              </a:solidFill>
            </a:endParaRPr>
          </a:p>
        </p:txBody>
      </p:sp>
    </p:spTree>
    <p:extLst>
      <p:ext uri="{BB962C8B-B14F-4D97-AF65-F5344CB8AC3E}">
        <p14:creationId xmlns:p14="http://schemas.microsoft.com/office/powerpoint/2010/main" val="34340288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6629400" cy="1143000"/>
          </a:xfrm>
        </p:spPr>
        <p:txBody>
          <a:bodyPr/>
          <a:lstStyle/>
          <a:p>
            <a:r>
              <a:rPr lang="en-US" dirty="0" smtClean="0"/>
              <a:t>The Gang of Four ~ 1968</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September 22, 2012</a:t>
            </a:r>
            <a:endParaRPr lang="en-US" dirty="0"/>
          </a:p>
        </p:txBody>
      </p:sp>
      <p:sp>
        <p:nvSpPr>
          <p:cNvPr id="5" name="Footer Placeholder 4"/>
          <p:cNvSpPr>
            <a:spLocks noGrp="1"/>
          </p:cNvSpPr>
          <p:nvPr>
            <p:ph type="ftr" sz="quarter" idx="11"/>
          </p:nvPr>
        </p:nvSpPr>
        <p:spPr/>
        <p:txBody>
          <a:bodyPr/>
          <a:lstStyle/>
          <a:p>
            <a:pPr>
              <a:defRPr/>
            </a:pPr>
            <a:r>
              <a:rPr lang="en-US" smtClean="0"/>
              <a:t>PILCHERFEST</a:t>
            </a:r>
            <a:endParaRPr lang="en-US"/>
          </a:p>
        </p:txBody>
      </p:sp>
      <p:pic>
        <p:nvPicPr>
          <p:cNvPr id="175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914400"/>
            <a:ext cx="8305801" cy="5684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14</a:t>
            </a:fld>
            <a:endParaRPr lang="en-US">
              <a:solidFill>
                <a:srgbClr val="000000"/>
              </a:solidFill>
            </a:endParaRPr>
          </a:p>
        </p:txBody>
      </p:sp>
    </p:spTree>
    <p:extLst>
      <p:ext uri="{BB962C8B-B14F-4D97-AF65-F5344CB8AC3E}">
        <p14:creationId xmlns:p14="http://schemas.microsoft.com/office/powerpoint/2010/main" val="3156063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954" r="9679"/>
          <a:stretch/>
        </p:blipFill>
        <p:spPr bwMode="auto">
          <a:xfrm>
            <a:off x="3352800" y="3505200"/>
            <a:ext cx="5523186" cy="1490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3124200" y="609600"/>
            <a:ext cx="1295400" cy="9144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2" name="Title 1"/>
          <p:cNvSpPr>
            <a:spLocks noGrp="1"/>
          </p:cNvSpPr>
          <p:nvPr>
            <p:ph type="title"/>
          </p:nvPr>
        </p:nvSpPr>
        <p:spPr>
          <a:xfrm>
            <a:off x="762000" y="-152400"/>
            <a:ext cx="7315200" cy="1143000"/>
          </a:xfrm>
        </p:spPr>
        <p:txBody>
          <a:bodyPr/>
          <a:lstStyle/>
          <a:p>
            <a:r>
              <a:rPr lang="en-US" dirty="0" smtClean="0"/>
              <a:t>Beginning of lepton-pair physics</a:t>
            </a:r>
            <a:endParaRPr lang="en-US" dirty="0"/>
          </a:p>
        </p:txBody>
      </p:sp>
      <p:sp>
        <p:nvSpPr>
          <p:cNvPr id="4" name="Date Placeholder 3"/>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15</a:t>
            </a:fld>
            <a:endParaRPr lang="en-US">
              <a:solidFill>
                <a:srgbClr val="000000"/>
              </a:solidFill>
            </a:endParaRPr>
          </a:p>
        </p:txBody>
      </p:sp>
      <p:pic>
        <p:nvPicPr>
          <p:cNvPr id="1812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249"/>
          <a:stretch/>
        </p:blipFill>
        <p:spPr bwMode="auto">
          <a:xfrm>
            <a:off x="76200" y="705265"/>
            <a:ext cx="3429001" cy="5771735"/>
          </a:xfrm>
          <a:prstGeom prst="rect">
            <a:avLst/>
          </a:prstGeom>
          <a:solidFill>
            <a:schemeClr val="bg1"/>
          </a:solidFill>
          <a:ln>
            <a:noFill/>
          </a:ln>
          <a:effectLst/>
        </p:spPr>
      </p:pic>
      <p:pic>
        <p:nvPicPr>
          <p:cNvPr id="181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838200"/>
            <a:ext cx="4051664" cy="270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372770" y="838200"/>
            <a:ext cx="1980030" cy="1200329"/>
          </a:xfrm>
          <a:prstGeom prst="rect">
            <a:avLst/>
          </a:prstGeom>
          <a:noFill/>
        </p:spPr>
        <p:txBody>
          <a:bodyPr wrap="none" rtlCol="0">
            <a:spAutoFit/>
          </a:bodyPr>
          <a:lstStyle/>
          <a:p>
            <a:pPr algn="ctr"/>
            <a:r>
              <a:rPr lang="en-US" sz="2400" b="1" dirty="0" smtClean="0"/>
              <a:t>Christenson</a:t>
            </a:r>
          </a:p>
          <a:p>
            <a:pPr algn="ctr"/>
            <a:r>
              <a:rPr lang="en-US" sz="2400" b="1" dirty="0" smtClean="0"/>
              <a:t> et al</a:t>
            </a:r>
          </a:p>
          <a:p>
            <a:pPr algn="ctr"/>
            <a:r>
              <a:rPr lang="en-US" sz="2400" b="1" dirty="0" smtClean="0"/>
              <a:t> 1970</a:t>
            </a:r>
            <a:endParaRPr lang="en-US" sz="2400" b="1" dirty="0"/>
          </a:p>
        </p:txBody>
      </p:sp>
      <p:sp>
        <p:nvSpPr>
          <p:cNvPr id="8" name="TextBox 7"/>
          <p:cNvSpPr txBox="1"/>
          <p:nvPr/>
        </p:nvSpPr>
        <p:spPr>
          <a:xfrm>
            <a:off x="6060559" y="990600"/>
            <a:ext cx="2436757" cy="461665"/>
          </a:xfrm>
          <a:prstGeom prst="rect">
            <a:avLst/>
          </a:prstGeom>
          <a:noFill/>
        </p:spPr>
        <p:txBody>
          <a:bodyPr wrap="none" rtlCol="0">
            <a:spAutoFit/>
          </a:bodyPr>
          <a:lstStyle/>
          <a:p>
            <a:r>
              <a:rPr lang="en-US" sz="2400" b="1" dirty="0" err="1" smtClean="0"/>
              <a:t>Drell</a:t>
            </a:r>
            <a:r>
              <a:rPr lang="en-US" sz="2400" b="1" dirty="0" smtClean="0"/>
              <a:t> Yan 1970  </a:t>
            </a:r>
            <a:endParaRPr lang="en-US" sz="2400" b="1" dirty="0"/>
          </a:p>
        </p:txBody>
      </p:sp>
      <p:sp>
        <p:nvSpPr>
          <p:cNvPr id="11" name="TextBox 10"/>
          <p:cNvSpPr txBox="1"/>
          <p:nvPr/>
        </p:nvSpPr>
        <p:spPr>
          <a:xfrm>
            <a:off x="3657600" y="5334000"/>
            <a:ext cx="5077993" cy="954107"/>
          </a:xfrm>
          <a:prstGeom prst="rect">
            <a:avLst/>
          </a:prstGeom>
          <a:noFill/>
        </p:spPr>
        <p:txBody>
          <a:bodyPr wrap="none" rtlCol="0">
            <a:spAutoFit/>
          </a:bodyPr>
          <a:lstStyle/>
          <a:p>
            <a:pPr algn="ctr"/>
            <a:r>
              <a:rPr lang="en-US" sz="2800" dirty="0" smtClean="0"/>
              <a:t>D-Y does not explain shoulder,</a:t>
            </a:r>
          </a:p>
          <a:p>
            <a:pPr algn="ctr"/>
            <a:r>
              <a:rPr lang="en-US" sz="2800" dirty="0"/>
              <a:t>b</a:t>
            </a:r>
            <a:r>
              <a:rPr lang="en-US" sz="2800" dirty="0" smtClean="0"/>
              <a:t>ut starts a new field </a:t>
            </a:r>
            <a:endParaRPr lang="en-US" sz="2800" dirty="0"/>
          </a:p>
        </p:txBody>
      </p:sp>
      <p:sp>
        <p:nvSpPr>
          <p:cNvPr id="13" name="TextBox 12"/>
          <p:cNvSpPr txBox="1"/>
          <p:nvPr/>
        </p:nvSpPr>
        <p:spPr>
          <a:xfrm>
            <a:off x="3352800" y="4567535"/>
            <a:ext cx="5650521" cy="461665"/>
          </a:xfrm>
          <a:prstGeom prst="rect">
            <a:avLst/>
          </a:prstGeom>
          <a:solidFill>
            <a:schemeClr val="bg1"/>
          </a:solidFill>
        </p:spPr>
        <p:txBody>
          <a:bodyPr wrap="none" rtlCol="0">
            <a:spAutoFit/>
          </a:bodyPr>
          <a:lstStyle/>
          <a:p>
            <a:r>
              <a:rPr lang="en-US" sz="2400" dirty="0" smtClean="0"/>
              <a:t>Function of </a:t>
            </a:r>
            <a:r>
              <a:rPr lang="en-US" sz="2400" i="1" dirty="0" smtClean="0">
                <a:sym typeface="Symbol"/>
              </a:rPr>
              <a:t> = s/M</a:t>
            </a:r>
            <a:r>
              <a:rPr lang="en-US" sz="2400" i="1" baseline="30000" dirty="0" smtClean="0">
                <a:sym typeface="Symbol"/>
              </a:rPr>
              <a:t>2</a:t>
            </a:r>
            <a:r>
              <a:rPr lang="en-US" sz="2400" i="1" dirty="0" smtClean="0">
                <a:sym typeface="Symbol"/>
              </a:rPr>
              <a:t> </a:t>
            </a:r>
            <a:r>
              <a:rPr lang="en-US" sz="2400" dirty="0" smtClean="0">
                <a:sym typeface="Symbol"/>
              </a:rPr>
              <a:t>only, not simply of </a:t>
            </a:r>
            <a:r>
              <a:rPr lang="en-US" sz="2400" i="1" dirty="0" smtClean="0">
                <a:sym typeface="Symbol"/>
              </a:rPr>
              <a:t>s</a:t>
            </a:r>
            <a:endParaRPr lang="en-US" sz="2400" i="1" dirty="0"/>
          </a:p>
        </p:txBody>
      </p:sp>
      <p:sp>
        <p:nvSpPr>
          <p:cNvPr id="14" name="Rectangle 13"/>
          <p:cNvSpPr/>
          <p:nvPr/>
        </p:nvSpPr>
        <p:spPr bwMode="auto">
          <a:xfrm>
            <a:off x="76200" y="740979"/>
            <a:ext cx="3276600" cy="5736021"/>
          </a:xfrm>
          <a:prstGeom prst="rect">
            <a:avLst/>
          </a:prstGeom>
          <a:no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10" name="Rectangle 9"/>
          <p:cNvSpPr/>
          <p:nvPr/>
        </p:nvSpPr>
        <p:spPr bwMode="auto">
          <a:xfrm>
            <a:off x="3352800" y="740979"/>
            <a:ext cx="5638801" cy="5722885"/>
          </a:xfrm>
          <a:prstGeom prst="rect">
            <a:avLst/>
          </a:prstGeom>
          <a:no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Tree>
    <p:extLst>
      <p:ext uri="{BB962C8B-B14F-4D97-AF65-F5344CB8AC3E}">
        <p14:creationId xmlns:p14="http://schemas.microsoft.com/office/powerpoint/2010/main" val="33295893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Leptomania</a:t>
            </a:r>
            <a:r>
              <a:rPr lang="en-US" dirty="0" smtClean="0"/>
              <a:t>:  1971 -1976</a:t>
            </a:r>
            <a:endParaRPr lang="en-US" dirty="0"/>
          </a:p>
        </p:txBody>
      </p:sp>
      <p:sp>
        <p:nvSpPr>
          <p:cNvPr id="3" name="Content Placeholder 2"/>
          <p:cNvSpPr>
            <a:spLocks noGrp="1"/>
          </p:cNvSpPr>
          <p:nvPr>
            <p:ph idx="1"/>
          </p:nvPr>
        </p:nvSpPr>
        <p:spPr>
          <a:xfrm>
            <a:off x="304800" y="1371600"/>
            <a:ext cx="8686800" cy="5105400"/>
          </a:xfrm>
        </p:spPr>
        <p:txBody>
          <a:bodyPr/>
          <a:lstStyle/>
          <a:p>
            <a:r>
              <a:rPr lang="en-US" dirty="0" smtClean="0"/>
              <a:t>Following the Columbia </a:t>
            </a:r>
            <a:r>
              <a:rPr lang="el-GR" i="1" dirty="0" smtClean="0">
                <a:latin typeface="Times New Roman"/>
                <a:cs typeface="Times New Roman"/>
              </a:rPr>
              <a:t>μ</a:t>
            </a:r>
            <a:r>
              <a:rPr lang="en-US" i="1" dirty="0" smtClean="0">
                <a:latin typeface="Arial" pitchFamily="34" charset="0"/>
                <a:cs typeface="Arial" pitchFamily="34" charset="0"/>
              </a:rPr>
              <a:t>-</a:t>
            </a:r>
            <a:r>
              <a:rPr lang="en-US" dirty="0" smtClean="0">
                <a:latin typeface="Arial" pitchFamily="34" charset="0"/>
                <a:cs typeface="Arial" pitchFamily="34" charset="0"/>
              </a:rPr>
              <a:t>pair discovery every lab received proposals for high-mass  pair spectrometers, and experiments were soon under construction to turn on in 1974 - 5.</a:t>
            </a:r>
          </a:p>
          <a:p>
            <a:r>
              <a:rPr lang="en-US" dirty="0" smtClean="0">
                <a:latin typeface="Arial" pitchFamily="34" charset="0"/>
                <a:cs typeface="Arial" pitchFamily="34" charset="0"/>
              </a:rPr>
              <a:t>In the meantime a set of “beam survey-like” experiments (inclusive production spectra) were readying for the turn-on of NAL, ISR, </a:t>
            </a:r>
            <a:r>
              <a:rPr lang="en-US" dirty="0" err="1" smtClean="0">
                <a:latin typeface="Arial" pitchFamily="34" charset="0"/>
                <a:cs typeface="Arial" pitchFamily="34" charset="0"/>
              </a:rPr>
              <a:t>Serphukov</a:t>
            </a:r>
            <a:r>
              <a:rPr lang="en-US" dirty="0" smtClean="0">
                <a:latin typeface="Arial" pitchFamily="34" charset="0"/>
                <a:cs typeface="Arial" pitchFamily="34" charset="0"/>
              </a:rPr>
              <a:t>, …</a:t>
            </a:r>
          </a:p>
          <a:p>
            <a:pPr lvl="1"/>
            <a:r>
              <a:rPr lang="en-US" dirty="0">
                <a:latin typeface="Arial" pitchFamily="34" charset="0"/>
                <a:cs typeface="Arial" pitchFamily="34" charset="0"/>
              </a:rPr>
              <a:t>e</a:t>
            </a:r>
            <a:r>
              <a:rPr lang="en-US" dirty="0" smtClean="0">
                <a:latin typeface="Arial" pitchFamily="34" charset="0"/>
                <a:cs typeface="Arial" pitchFamily="34" charset="0"/>
              </a:rPr>
              <a:t>.g. a Princeton group (Cronin-</a:t>
            </a:r>
            <a:r>
              <a:rPr lang="en-US" dirty="0" err="1" smtClean="0">
                <a:latin typeface="Arial" pitchFamily="34" charset="0"/>
                <a:cs typeface="Arial" pitchFamily="34" charset="0"/>
              </a:rPr>
              <a:t>Piroué</a:t>
            </a:r>
            <a:r>
              <a:rPr lang="en-US" dirty="0" smtClean="0">
                <a:latin typeface="Arial" pitchFamily="34" charset="0"/>
                <a:cs typeface="Arial" pitchFamily="34" charset="0"/>
              </a:rPr>
              <a:t>) proposed an experiment to search for inclusive high </a:t>
            </a:r>
            <a:r>
              <a:rPr lang="en-US" i="1" dirty="0" smtClean="0">
                <a:latin typeface="Arial" pitchFamily="34" charset="0"/>
                <a:cs typeface="Arial" pitchFamily="34" charset="0"/>
              </a:rPr>
              <a:t>P</a:t>
            </a:r>
            <a:r>
              <a:rPr lang="en-US" i="1" baseline="-25000" dirty="0" smtClean="0">
                <a:latin typeface="Arial" pitchFamily="34" charset="0"/>
                <a:cs typeface="Arial" pitchFamily="34" charset="0"/>
              </a:rPr>
              <a:t>T</a:t>
            </a:r>
            <a:r>
              <a:rPr lang="en-US" dirty="0" smtClean="0">
                <a:latin typeface="Arial" pitchFamily="34" charset="0"/>
                <a:cs typeface="Arial" pitchFamily="34" charset="0"/>
              </a:rPr>
              <a:t> hadrons and leptons at 90° CM, where “nothing” was expected….  Cronin then moved to U </a:t>
            </a:r>
            <a:r>
              <a:rPr lang="en-US" dirty="0" err="1" smtClean="0">
                <a:latin typeface="Arial" pitchFamily="34" charset="0"/>
                <a:cs typeface="Arial" pitchFamily="34" charset="0"/>
              </a:rPr>
              <a:t>Chicagoa</a:t>
            </a:r>
            <a:r>
              <a:rPr lang="en-US" dirty="0" smtClean="0">
                <a:latin typeface="Arial" pitchFamily="34" charset="0"/>
                <a:cs typeface="Arial" pitchFamily="34" charset="0"/>
              </a:rPr>
              <a:t> in 1971, creating the “CP,” later “CP - </a:t>
            </a:r>
            <a:r>
              <a:rPr lang="en-US" b="1" dirty="0" smtClean="0">
                <a:latin typeface="Times New Roman" pitchFamily="18" charset="0"/>
                <a:cs typeface="Times New Roman" pitchFamily="18" charset="0"/>
              </a:rPr>
              <a:t>I</a:t>
            </a:r>
            <a:r>
              <a:rPr lang="en-US" dirty="0" smtClean="0">
                <a:latin typeface="Arial" pitchFamily="34" charset="0"/>
                <a:cs typeface="Arial" pitchFamily="34" charset="0"/>
              </a:rPr>
              <a:t>” collaboration.</a:t>
            </a:r>
            <a:endParaRPr lang="en-US" i="1" baseline="-25000" dirty="0">
              <a:latin typeface="Arial" pitchFamily="34" charset="0"/>
              <a:cs typeface="Arial" pitchFamily="34" charset="0"/>
            </a:endParaRPr>
          </a:p>
        </p:txBody>
      </p:sp>
      <p:sp>
        <p:nvSpPr>
          <p:cNvPr id="4" name="Date Placeholder 3"/>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16</a:t>
            </a:fld>
            <a:endParaRPr lang="en-US">
              <a:solidFill>
                <a:srgbClr val="000000"/>
              </a:solidFill>
            </a:endParaRPr>
          </a:p>
        </p:txBody>
      </p:sp>
    </p:spTree>
    <p:extLst>
      <p:ext uri="{BB962C8B-B14F-4D97-AF65-F5344CB8AC3E}">
        <p14:creationId xmlns:p14="http://schemas.microsoft.com/office/powerpoint/2010/main" val="13352440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3" name="Footer Placeholder 2"/>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grpSp>
        <p:nvGrpSpPr>
          <p:cNvPr id="7" name="Group 6"/>
          <p:cNvGrpSpPr/>
          <p:nvPr/>
        </p:nvGrpSpPr>
        <p:grpSpPr>
          <a:xfrm>
            <a:off x="76201" y="873149"/>
            <a:ext cx="4343400" cy="5984851"/>
            <a:chOff x="76200" y="496614"/>
            <a:chExt cx="4676775" cy="5984851"/>
          </a:xfrm>
        </p:grpSpPr>
        <p:pic>
          <p:nvPicPr>
            <p:cNvPr id="1761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4076"/>
            <a:stretch/>
          </p:blipFill>
          <p:spPr bwMode="auto">
            <a:xfrm>
              <a:off x="76200" y="496614"/>
              <a:ext cx="4676775" cy="5523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1" y="6019800"/>
              <a:ext cx="4676774" cy="461665"/>
            </a:xfrm>
            <a:prstGeom prst="rect">
              <a:avLst/>
            </a:prstGeom>
            <a:solidFill>
              <a:schemeClr val="bg1"/>
            </a:solidFill>
          </p:spPr>
          <p:txBody>
            <a:bodyPr wrap="square" rtlCol="0">
              <a:spAutoFit/>
            </a:bodyPr>
            <a:lstStyle/>
            <a:p>
              <a:r>
                <a:rPr lang="en-US" dirty="0" smtClean="0"/>
                <a:t>                     </a:t>
              </a:r>
              <a:r>
                <a:rPr lang="en-US" sz="2400" dirty="0" smtClean="0">
                  <a:solidFill>
                    <a:schemeClr val="tx1"/>
                  </a:solidFill>
                </a:rPr>
                <a:t>Chicago – Princeton</a:t>
              </a:r>
              <a:endParaRPr lang="en-US" sz="2400" dirty="0">
                <a:solidFill>
                  <a:schemeClr val="tx1"/>
                </a:solidFill>
              </a:endParaRPr>
            </a:p>
          </p:txBody>
        </p:sp>
      </p:grpSp>
      <p:sp>
        <p:nvSpPr>
          <p:cNvPr id="5" name="Slide Number Placeholder 4"/>
          <p:cNvSpPr>
            <a:spLocks noGrp="1"/>
          </p:cNvSpPr>
          <p:nvPr>
            <p:ph type="sldNum" sz="quarter" idx="12"/>
          </p:nvPr>
        </p:nvSpPr>
        <p:spPr/>
        <p:txBody>
          <a:bodyPr/>
          <a:lstStyle/>
          <a:p>
            <a:pPr>
              <a:defRPr/>
            </a:pPr>
            <a:fld id="{C2948503-C82A-4575-99B6-B31029270FAD}" type="slidenum">
              <a:rPr lang="en-US" smtClean="0">
                <a:solidFill>
                  <a:srgbClr val="000000"/>
                </a:solidFill>
              </a:rPr>
              <a:pPr>
                <a:defRPr/>
              </a:pPr>
              <a:t>17</a:t>
            </a:fld>
            <a:endParaRPr lang="en-US">
              <a:solidFill>
                <a:srgbClr val="000000"/>
              </a:solidFill>
            </a:endParaRPr>
          </a:p>
        </p:txBody>
      </p:sp>
      <p:sp>
        <p:nvSpPr>
          <p:cNvPr id="9" name="TextBox 8"/>
          <p:cNvSpPr txBox="1"/>
          <p:nvPr/>
        </p:nvSpPr>
        <p:spPr>
          <a:xfrm>
            <a:off x="-266700" y="-76200"/>
            <a:ext cx="4762500" cy="1077218"/>
          </a:xfrm>
          <a:prstGeom prst="rect">
            <a:avLst/>
          </a:prstGeom>
          <a:noFill/>
        </p:spPr>
        <p:txBody>
          <a:bodyPr wrap="square" rtlCol="0">
            <a:spAutoFit/>
          </a:bodyPr>
          <a:lstStyle/>
          <a:p>
            <a:pPr algn="ctr"/>
            <a:r>
              <a:rPr lang="en-US" sz="3200" dirty="0" smtClean="0">
                <a:solidFill>
                  <a:schemeClr val="tx1"/>
                </a:solidFill>
              </a:rPr>
              <a:t>Two Big Surprises in</a:t>
            </a:r>
          </a:p>
          <a:p>
            <a:pPr algn="ctr"/>
            <a:r>
              <a:rPr lang="en-US" sz="3200" dirty="0" smtClean="0">
                <a:solidFill>
                  <a:schemeClr val="tx1"/>
                </a:solidFill>
              </a:rPr>
              <a:t> 1974 !</a:t>
            </a:r>
            <a:endParaRPr lang="en-US" sz="3200" dirty="0">
              <a:solidFill>
                <a:schemeClr val="tx1"/>
              </a:solidFill>
            </a:endParaRPr>
          </a:p>
        </p:txBody>
      </p:sp>
      <p:sp>
        <p:nvSpPr>
          <p:cNvPr id="10" name="TextBox 9"/>
          <p:cNvSpPr txBox="1"/>
          <p:nvPr/>
        </p:nvSpPr>
        <p:spPr>
          <a:xfrm>
            <a:off x="4419600" y="0"/>
            <a:ext cx="4724400" cy="2985433"/>
          </a:xfrm>
          <a:prstGeom prst="rect">
            <a:avLst/>
          </a:prstGeom>
          <a:noFill/>
        </p:spPr>
        <p:txBody>
          <a:bodyPr wrap="square" rtlCol="0">
            <a:spAutoFit/>
          </a:bodyPr>
          <a:lstStyle/>
          <a:p>
            <a:pPr marL="457200" indent="-457200">
              <a:buAutoNum type="arabicPeriod"/>
            </a:pPr>
            <a:r>
              <a:rPr lang="en-US" sz="2400" dirty="0" smtClean="0">
                <a:solidFill>
                  <a:schemeClr val="tx1"/>
                </a:solidFill>
              </a:rPr>
              <a:t>Hadron flux was very large, measurable out to &gt; 5 </a:t>
            </a:r>
            <a:r>
              <a:rPr lang="en-US" sz="2400" dirty="0" err="1" smtClean="0">
                <a:solidFill>
                  <a:schemeClr val="tx1"/>
                </a:solidFill>
              </a:rPr>
              <a:t>GeV</a:t>
            </a:r>
            <a:r>
              <a:rPr lang="en-US" sz="2400" dirty="0" smtClean="0">
                <a:solidFill>
                  <a:schemeClr val="tx1"/>
                </a:solidFill>
              </a:rPr>
              <a:t>/c.</a:t>
            </a:r>
          </a:p>
          <a:p>
            <a:pPr marL="457200" indent="-457200">
              <a:buAutoNum type="arabicPeriod"/>
            </a:pPr>
            <a:r>
              <a:rPr lang="en-US" sz="2400" dirty="0" smtClean="0">
                <a:solidFill>
                  <a:schemeClr val="tx1"/>
                </a:solidFill>
              </a:rPr>
              <a:t>A “prompt” </a:t>
            </a:r>
            <a:r>
              <a:rPr lang="en-US" sz="2400" dirty="0" err="1" smtClean="0">
                <a:solidFill>
                  <a:schemeClr val="tx1"/>
                </a:solidFill>
              </a:rPr>
              <a:t>muon</a:t>
            </a:r>
            <a:r>
              <a:rPr lang="en-US" sz="2400" dirty="0" smtClean="0">
                <a:solidFill>
                  <a:schemeClr val="tx1"/>
                </a:solidFill>
              </a:rPr>
              <a:t> flux tracks the hadrons at a factor 10 </a:t>
            </a:r>
            <a:r>
              <a:rPr lang="en-US" sz="2400" baseline="30000" dirty="0" smtClean="0">
                <a:solidFill>
                  <a:schemeClr val="tx1"/>
                </a:solidFill>
              </a:rPr>
              <a:t>-</a:t>
            </a:r>
            <a:r>
              <a:rPr lang="en-US" sz="2800" baseline="30000" dirty="0" smtClean="0">
                <a:solidFill>
                  <a:schemeClr val="tx1"/>
                </a:solidFill>
              </a:rPr>
              <a:t>4</a:t>
            </a:r>
          </a:p>
          <a:p>
            <a:pPr marL="914400" lvl="1" indent="-457200">
              <a:buFont typeface="Arial" pitchFamily="34" charset="0"/>
              <a:buChar char="•"/>
            </a:pPr>
            <a:r>
              <a:rPr lang="en-US" sz="2400" dirty="0" smtClean="0">
                <a:solidFill>
                  <a:schemeClr val="tx1"/>
                </a:solidFill>
              </a:rPr>
              <a:t>Much too high to come from known sources.</a:t>
            </a:r>
          </a:p>
          <a:p>
            <a:pPr marL="457200" indent="-457200">
              <a:buAutoNum type="arabicPeriod"/>
            </a:pPr>
            <a:endParaRPr lang="en-US" sz="2000" dirty="0">
              <a:solidFill>
                <a:schemeClr val="tx1"/>
              </a:solidFill>
            </a:endParaRPr>
          </a:p>
          <a:p>
            <a:endParaRPr lang="en-US" sz="2400" dirty="0">
              <a:solidFill>
                <a:schemeClr val="tx1"/>
              </a:solidFill>
            </a:endParaRPr>
          </a:p>
        </p:txBody>
      </p:sp>
      <p:grpSp>
        <p:nvGrpSpPr>
          <p:cNvPr id="13" name="Group 12"/>
          <p:cNvGrpSpPr/>
          <p:nvPr/>
        </p:nvGrpSpPr>
        <p:grpSpPr>
          <a:xfrm>
            <a:off x="5311185" y="2362200"/>
            <a:ext cx="3832815" cy="4448167"/>
            <a:chOff x="5311185" y="1970690"/>
            <a:chExt cx="3680415" cy="4839677"/>
          </a:xfrm>
        </p:grpSpPr>
        <p:grpSp>
          <p:nvGrpSpPr>
            <p:cNvPr id="8" name="Group 7"/>
            <p:cNvGrpSpPr/>
            <p:nvPr/>
          </p:nvGrpSpPr>
          <p:grpSpPr>
            <a:xfrm>
              <a:off x="5311185" y="1970690"/>
              <a:ext cx="3680415" cy="4839677"/>
              <a:chOff x="4876800" y="1266494"/>
              <a:chExt cx="4213815" cy="5254546"/>
            </a:xfrm>
          </p:grpSpPr>
          <p:pic>
            <p:nvPicPr>
              <p:cNvPr id="17613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3488"/>
              <a:stretch/>
            </p:blipFill>
            <p:spPr bwMode="auto">
              <a:xfrm>
                <a:off x="4876800" y="1266494"/>
                <a:ext cx="4191000" cy="475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876800" y="6019800"/>
                <a:ext cx="4213815" cy="501240"/>
              </a:xfrm>
              <a:prstGeom prst="rect">
                <a:avLst/>
              </a:prstGeom>
              <a:solidFill>
                <a:schemeClr val="bg1"/>
              </a:solidFill>
            </p:spPr>
            <p:txBody>
              <a:bodyPr wrap="square" rtlCol="0">
                <a:spAutoFit/>
              </a:bodyPr>
              <a:lstStyle/>
              <a:p>
                <a:r>
                  <a:rPr lang="en-US" sz="2400" dirty="0">
                    <a:solidFill>
                      <a:srgbClr val="000000"/>
                    </a:solidFill>
                  </a:rPr>
                  <a:t> </a:t>
                </a:r>
                <a:r>
                  <a:rPr lang="en-US" sz="2400" dirty="0" smtClean="0">
                    <a:solidFill>
                      <a:srgbClr val="000000"/>
                    </a:solidFill>
                  </a:rPr>
                  <a:t>    Columbia </a:t>
                </a:r>
                <a:r>
                  <a:rPr lang="en-US" sz="2400" dirty="0">
                    <a:solidFill>
                      <a:srgbClr val="000000"/>
                    </a:solidFill>
                  </a:rPr>
                  <a:t>-- </a:t>
                </a:r>
                <a:r>
                  <a:rPr lang="en-US" sz="2400" dirty="0" err="1">
                    <a:solidFill>
                      <a:srgbClr val="000000"/>
                    </a:solidFill>
                  </a:rPr>
                  <a:t>Fermilab</a:t>
                </a:r>
                <a:endParaRPr lang="en-US" dirty="0"/>
              </a:p>
            </p:txBody>
          </p:sp>
        </p:grpSp>
        <p:cxnSp>
          <p:nvCxnSpPr>
            <p:cNvPr id="12" name="Straight Connector 11"/>
            <p:cNvCxnSpPr/>
            <p:nvPr/>
          </p:nvCxnSpPr>
          <p:spPr bwMode="auto">
            <a:xfrm>
              <a:off x="6019800" y="2112580"/>
              <a:ext cx="274320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36897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3" name="Footer Placeholder 2"/>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pic>
        <p:nvPicPr>
          <p:cNvPr id="1771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09" t="11833" r="9712" b="16823"/>
          <a:stretch/>
        </p:blipFill>
        <p:spPr bwMode="auto">
          <a:xfrm>
            <a:off x="0" y="2971800"/>
            <a:ext cx="9144000" cy="393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295400" y="738352"/>
            <a:ext cx="6826468" cy="2309648"/>
            <a:chOff x="1295400" y="0"/>
            <a:chExt cx="6826468" cy="2309648"/>
          </a:xfrm>
        </p:grpSpPr>
        <p:pic>
          <p:nvPicPr>
            <p:cNvPr id="17715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4245"/>
            <a:stretch/>
          </p:blipFill>
          <p:spPr bwMode="auto">
            <a:xfrm>
              <a:off x="1298030" y="1752600"/>
              <a:ext cx="6823075" cy="557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9051" b="26755"/>
            <a:stretch/>
          </p:blipFill>
          <p:spPr bwMode="auto">
            <a:xfrm>
              <a:off x="1298793" y="1250731"/>
              <a:ext cx="6823075" cy="501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7722" b="50685"/>
            <a:stretch/>
          </p:blipFill>
          <p:spPr bwMode="auto">
            <a:xfrm>
              <a:off x="1298793" y="885496"/>
              <a:ext cx="6823075" cy="40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73723"/>
            <a:stretch/>
          </p:blipFill>
          <p:spPr bwMode="auto">
            <a:xfrm>
              <a:off x="1295400" y="0"/>
              <a:ext cx="6823075" cy="929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bwMode="auto">
          <a:xfrm>
            <a:off x="0" y="-38994"/>
            <a:ext cx="1371600" cy="308699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11" name="Rectangle 10"/>
          <p:cNvSpPr/>
          <p:nvPr/>
        </p:nvSpPr>
        <p:spPr bwMode="auto">
          <a:xfrm>
            <a:off x="8001000" y="-38994"/>
            <a:ext cx="1142999" cy="308699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9" name="Slide Number Placeholder 8"/>
          <p:cNvSpPr>
            <a:spLocks noGrp="1"/>
          </p:cNvSpPr>
          <p:nvPr>
            <p:ph type="sldNum" sz="quarter" idx="12"/>
          </p:nvPr>
        </p:nvSpPr>
        <p:spPr/>
        <p:txBody>
          <a:bodyPr/>
          <a:lstStyle/>
          <a:p>
            <a:pPr>
              <a:defRPr/>
            </a:pPr>
            <a:fld id="{C2948503-C82A-4575-99B6-B31029270FAD}" type="slidenum">
              <a:rPr lang="en-US" smtClean="0">
                <a:solidFill>
                  <a:srgbClr val="000000"/>
                </a:solidFill>
              </a:rPr>
              <a:pPr>
                <a:defRPr/>
              </a:pPr>
              <a:t>18</a:t>
            </a:fld>
            <a:endParaRPr lang="en-US">
              <a:solidFill>
                <a:srgbClr val="000000"/>
              </a:solidFill>
            </a:endParaRPr>
          </a:p>
        </p:txBody>
      </p:sp>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1515"/>
          <a:stretch/>
        </p:blipFill>
        <p:spPr bwMode="auto">
          <a:xfrm>
            <a:off x="128751" y="451944"/>
            <a:ext cx="9144000" cy="386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81000" y="-76200"/>
            <a:ext cx="9143998" cy="584775"/>
          </a:xfrm>
          <a:prstGeom prst="rect">
            <a:avLst/>
          </a:prstGeom>
          <a:solidFill>
            <a:schemeClr val="accent3"/>
          </a:solidFill>
        </p:spPr>
        <p:txBody>
          <a:bodyPr wrap="square" rtlCol="0">
            <a:spAutoFit/>
          </a:bodyPr>
          <a:lstStyle/>
          <a:p>
            <a:r>
              <a:rPr lang="en-US" sz="3200" dirty="0" smtClean="0">
                <a:solidFill>
                  <a:srgbClr val="FF6600"/>
                </a:solidFill>
              </a:rPr>
              <a:t>           </a:t>
            </a:r>
            <a:r>
              <a:rPr lang="en-US" sz="3200" b="1" dirty="0" smtClean="0">
                <a:solidFill>
                  <a:srgbClr val="FF6600"/>
                </a:solidFill>
              </a:rPr>
              <a:t>Jim was right in the midst of the action!</a:t>
            </a:r>
            <a:endParaRPr lang="en-US" sz="3200" b="1" dirty="0">
              <a:solidFill>
                <a:srgbClr val="FF6600"/>
              </a:solidFill>
            </a:endParaRPr>
          </a:p>
        </p:txBody>
      </p:sp>
      <p:cxnSp>
        <p:nvCxnSpPr>
          <p:cNvPr id="16" name="Straight Connector 15"/>
          <p:cNvCxnSpPr/>
          <p:nvPr/>
        </p:nvCxnSpPr>
        <p:spPr bwMode="auto">
          <a:xfrm>
            <a:off x="5334000" y="1447800"/>
            <a:ext cx="914400" cy="0"/>
          </a:xfrm>
          <a:prstGeom prst="line">
            <a:avLst/>
          </a:prstGeom>
          <a:solidFill>
            <a:schemeClr val="accent1"/>
          </a:solidFill>
          <a:ln w="28575"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9" name="Group 28"/>
          <p:cNvGrpSpPr/>
          <p:nvPr/>
        </p:nvGrpSpPr>
        <p:grpSpPr>
          <a:xfrm>
            <a:off x="3626535" y="1828800"/>
            <a:ext cx="2012265" cy="838200"/>
            <a:chOff x="3626535" y="1828800"/>
            <a:chExt cx="2012265" cy="838200"/>
          </a:xfrm>
        </p:grpSpPr>
        <p:cxnSp>
          <p:nvCxnSpPr>
            <p:cNvPr id="22" name="Straight Connector 21"/>
            <p:cNvCxnSpPr/>
            <p:nvPr/>
          </p:nvCxnSpPr>
          <p:spPr bwMode="auto">
            <a:xfrm>
              <a:off x="4876800" y="1828800"/>
              <a:ext cx="762000" cy="0"/>
            </a:xfrm>
            <a:prstGeom prst="line">
              <a:avLst/>
            </a:prstGeom>
            <a:solidFill>
              <a:schemeClr val="accent1"/>
            </a:solidFill>
            <a:ln w="28575"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a:off x="3626535" y="2257098"/>
              <a:ext cx="793065" cy="0"/>
            </a:xfrm>
            <a:prstGeom prst="line">
              <a:avLst/>
            </a:prstGeom>
            <a:solidFill>
              <a:schemeClr val="accent1"/>
            </a:solidFill>
            <a:ln w="28575"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a:off x="3962400" y="2667000"/>
              <a:ext cx="671730" cy="0"/>
            </a:xfrm>
            <a:prstGeom prst="line">
              <a:avLst/>
            </a:prstGeom>
            <a:solidFill>
              <a:schemeClr val="accent1"/>
            </a:solidFill>
            <a:ln w="28575"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30776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76200"/>
            <a:ext cx="8763000" cy="1143000"/>
          </a:xfrm>
        </p:spPr>
        <p:txBody>
          <a:bodyPr/>
          <a:lstStyle/>
          <a:p>
            <a:r>
              <a:rPr lang="en-US" sz="3200" dirty="0" smtClean="0"/>
              <a:t>     Where were these leptons coming from? </a:t>
            </a:r>
            <a:endParaRPr lang="en-US" sz="3200" dirty="0"/>
          </a:p>
        </p:txBody>
      </p:sp>
      <p:sp>
        <p:nvSpPr>
          <p:cNvPr id="6" name="Content Placeholder 5"/>
          <p:cNvSpPr>
            <a:spLocks noGrp="1"/>
          </p:cNvSpPr>
          <p:nvPr>
            <p:ph idx="1"/>
          </p:nvPr>
        </p:nvSpPr>
        <p:spPr>
          <a:xfrm>
            <a:off x="152400" y="1295400"/>
            <a:ext cx="8991600" cy="4267200"/>
          </a:xfrm>
        </p:spPr>
        <p:txBody>
          <a:bodyPr/>
          <a:lstStyle/>
          <a:p>
            <a:r>
              <a:rPr lang="en-US" sz="2400" dirty="0" smtClean="0"/>
              <a:t>New particles, e.g. charm, decaying semi-</a:t>
            </a:r>
            <a:r>
              <a:rPr lang="en-US" sz="2400" dirty="0" err="1" smtClean="0"/>
              <a:t>leptonically</a:t>
            </a:r>
            <a:r>
              <a:rPr lang="en-US" sz="2400" dirty="0" smtClean="0"/>
              <a:t>?</a:t>
            </a:r>
          </a:p>
          <a:p>
            <a:r>
              <a:rPr lang="en-US" sz="2400" dirty="0" smtClean="0"/>
              <a:t>New vector mesons decaying to lepton pairs?</a:t>
            </a:r>
            <a:endParaRPr lang="en-US" sz="2000" dirty="0" smtClean="0"/>
          </a:p>
          <a:p>
            <a:r>
              <a:rPr lang="en-US" sz="2400" dirty="0" smtClean="0"/>
              <a:t>Some new electromagnetic source?</a:t>
            </a:r>
          </a:p>
          <a:p>
            <a:pPr marL="0" indent="0">
              <a:buNone/>
            </a:pPr>
            <a:r>
              <a:rPr lang="en-US" sz="900" dirty="0" smtClean="0">
                <a:solidFill>
                  <a:schemeClr val="bg1"/>
                </a:solidFill>
              </a:rPr>
              <a:t> a</a:t>
            </a:r>
          </a:p>
          <a:p>
            <a:pPr marL="0" indent="0">
              <a:buNone/>
            </a:pPr>
            <a:r>
              <a:rPr lang="en-US" b="1" dirty="0" smtClean="0">
                <a:solidFill>
                  <a:srgbClr val="FF6600"/>
                </a:solidFill>
              </a:rPr>
              <a:t>    Ferment at London ICHEP 1974</a:t>
            </a:r>
          </a:p>
          <a:p>
            <a:pPr lvl="1"/>
            <a:r>
              <a:rPr lang="en-US" dirty="0" smtClean="0"/>
              <a:t>Neutral current discovery was the star of the show.</a:t>
            </a:r>
          </a:p>
          <a:p>
            <a:pPr lvl="1"/>
            <a:r>
              <a:rPr lang="en-US" dirty="0" err="1" smtClean="0"/>
              <a:t>Leptomania</a:t>
            </a:r>
            <a:r>
              <a:rPr lang="en-US" dirty="0" smtClean="0"/>
              <a:t> intensifies: Lederman said pair spectrometers were the answer and would take a year or so.</a:t>
            </a:r>
          </a:p>
          <a:p>
            <a:pPr lvl="1"/>
            <a:r>
              <a:rPr lang="en-US" dirty="0" smtClean="0"/>
              <a:t>Bizarre results from SPEAR:  R is much larger than predicted by 3-quark model, and fluctuates wildly with </a:t>
            </a:r>
            <a:r>
              <a:rPr lang="en-US" i="1" dirty="0" smtClean="0"/>
              <a:t>s</a:t>
            </a:r>
            <a:r>
              <a:rPr lang="en-US" dirty="0" smtClean="0"/>
              <a:t>.</a:t>
            </a:r>
          </a:p>
          <a:p>
            <a:pPr marL="457200" lvl="1" indent="0">
              <a:buNone/>
            </a:pPr>
            <a:r>
              <a:rPr lang="en-US" sz="900" dirty="0">
                <a:solidFill>
                  <a:schemeClr val="bg1"/>
                </a:solidFill>
              </a:rPr>
              <a:t>a</a:t>
            </a:r>
            <a:endParaRPr lang="en-US" sz="900" dirty="0" smtClean="0">
              <a:solidFill>
                <a:schemeClr val="bg1"/>
              </a:solidFill>
            </a:endParaRPr>
          </a:p>
          <a:p>
            <a:pPr marL="0" indent="0">
              <a:buNone/>
            </a:pPr>
            <a:r>
              <a:rPr lang="en-US" dirty="0" smtClean="0"/>
              <a:t>   </a:t>
            </a:r>
            <a:r>
              <a:rPr lang="en-US" b="1" dirty="0" smtClean="0">
                <a:solidFill>
                  <a:srgbClr val="FF6600"/>
                </a:solidFill>
              </a:rPr>
              <a:t>John </a:t>
            </a:r>
            <a:r>
              <a:rPr lang="en-US" b="1" dirty="0" err="1" smtClean="0">
                <a:solidFill>
                  <a:srgbClr val="FF6600"/>
                </a:solidFill>
              </a:rPr>
              <a:t>Illiopoulos</a:t>
            </a:r>
            <a:r>
              <a:rPr lang="en-US" b="1" dirty="0" smtClean="0">
                <a:solidFill>
                  <a:srgbClr val="FF6600"/>
                </a:solidFill>
              </a:rPr>
              <a:t> bets a case of wine charm </a:t>
            </a:r>
          </a:p>
          <a:p>
            <a:pPr marL="0" indent="0">
              <a:buNone/>
            </a:pPr>
            <a:r>
              <a:rPr lang="en-US" b="1" dirty="0">
                <a:solidFill>
                  <a:srgbClr val="FF6600"/>
                </a:solidFill>
              </a:rPr>
              <a:t> </a:t>
            </a:r>
            <a:r>
              <a:rPr lang="en-US" b="1" dirty="0" smtClean="0">
                <a:solidFill>
                  <a:srgbClr val="FF6600"/>
                </a:solidFill>
              </a:rPr>
              <a:t>        will be discovered before the 1976 ICHEP!</a:t>
            </a:r>
            <a:endParaRPr lang="en-US" b="1" dirty="0">
              <a:solidFill>
                <a:srgbClr val="FF6600"/>
              </a:solidFill>
            </a:endParaRPr>
          </a:p>
          <a:p>
            <a:pPr lvl="1"/>
            <a:endParaRPr lang="en-US" b="1" dirty="0" smtClean="0">
              <a:solidFill>
                <a:srgbClr val="FF6600"/>
              </a:solidFill>
            </a:endParaRPr>
          </a:p>
          <a:p>
            <a:endParaRPr lang="en-US" sz="2400" b="1" dirty="0" smtClean="0">
              <a:solidFill>
                <a:srgbClr val="FF6600"/>
              </a:solidFill>
            </a:endParaRPr>
          </a:p>
          <a:p>
            <a:pPr lvl="1"/>
            <a:endParaRPr lang="en-US" sz="1600" b="1" dirty="0">
              <a:solidFill>
                <a:srgbClr val="FF6600"/>
              </a:solidFill>
            </a:endParaRPr>
          </a:p>
        </p:txBody>
      </p:sp>
      <p:sp>
        <p:nvSpPr>
          <p:cNvPr id="2" name="Date Placeholder 1"/>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3" name="Footer Placeholder 2"/>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sp>
        <p:nvSpPr>
          <p:cNvPr id="4" name="Slide Number Placeholder 3"/>
          <p:cNvSpPr>
            <a:spLocks noGrp="1"/>
          </p:cNvSpPr>
          <p:nvPr>
            <p:ph type="sldNum" sz="quarter" idx="12"/>
          </p:nvPr>
        </p:nvSpPr>
        <p:spPr/>
        <p:txBody>
          <a:bodyPr/>
          <a:lstStyle/>
          <a:p>
            <a:pPr>
              <a:defRPr/>
            </a:pPr>
            <a:fld id="{C2948503-C82A-4575-99B6-B31029270FAD}" type="slidenum">
              <a:rPr lang="en-US" smtClean="0">
                <a:solidFill>
                  <a:srgbClr val="000000"/>
                </a:solidFill>
              </a:rPr>
              <a:pPr>
                <a:defRPr/>
              </a:pPr>
              <a:t>19</a:t>
            </a:fld>
            <a:endParaRPr lang="en-US">
              <a:solidFill>
                <a:srgbClr val="000000"/>
              </a:solidFill>
            </a:endParaRPr>
          </a:p>
        </p:txBody>
      </p:sp>
    </p:spTree>
    <p:extLst>
      <p:ext uri="{BB962C8B-B14F-4D97-AF65-F5344CB8AC3E}">
        <p14:creationId xmlns:p14="http://schemas.microsoft.com/office/powerpoint/2010/main" val="251944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3" name="Footer Placeholder 2"/>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sp>
        <p:nvSpPr>
          <p:cNvPr id="4" name="Slide Number Placeholder 3"/>
          <p:cNvSpPr>
            <a:spLocks noGrp="1"/>
          </p:cNvSpPr>
          <p:nvPr>
            <p:ph type="sldNum" sz="quarter" idx="12"/>
          </p:nvPr>
        </p:nvSpPr>
        <p:spPr/>
        <p:txBody>
          <a:bodyPr/>
          <a:lstStyle/>
          <a:p>
            <a:pPr>
              <a:defRPr/>
            </a:pPr>
            <a:fld id="{C2948503-C82A-4575-99B6-B31029270FAD}" type="slidenum">
              <a:rPr lang="en-US" smtClean="0">
                <a:solidFill>
                  <a:srgbClr val="000000"/>
                </a:solidFill>
              </a:rPr>
              <a:pPr>
                <a:defRPr/>
              </a:pPr>
              <a:t>2</a:t>
            </a:fld>
            <a:endParaRPr lang="en-US">
              <a:solidFill>
                <a:srgbClr val="000000"/>
              </a:solidFill>
            </a:endParaRPr>
          </a:p>
        </p:txBody>
      </p:sp>
      <p:pic>
        <p:nvPicPr>
          <p:cNvPr id="179202" name="Picture 2" descr="C:\Users\smithajs\Documents\Old Laptop Documents\Talks\hank.jpg"/>
          <p:cNvPicPr>
            <a:picLocks noChangeAspect="1" noChangeArrowheads="1"/>
          </p:cNvPicPr>
          <p:nvPr/>
        </p:nvPicPr>
        <p:blipFill rotWithShape="1">
          <a:blip r:embed="rId2">
            <a:extLst>
              <a:ext uri="{28A0092B-C50C-407E-A947-70E740481C1C}">
                <a14:useLocalDpi xmlns:a14="http://schemas.microsoft.com/office/drawing/2010/main" val="0"/>
              </a:ext>
            </a:extLst>
          </a:blip>
          <a:srcRect t="4494" b="2108"/>
          <a:stretch/>
        </p:blipFill>
        <p:spPr bwMode="auto">
          <a:xfrm>
            <a:off x="2133600" y="76200"/>
            <a:ext cx="6629400" cy="64231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5882" y="-990600"/>
            <a:ext cx="1254318" cy="9233297"/>
          </a:xfrm>
          <a:prstGeom prst="rect">
            <a:avLst/>
          </a:prstGeom>
          <a:noFill/>
        </p:spPr>
        <p:txBody>
          <a:bodyPr vert="wordArtVert" wrap="square" rtlCol="0">
            <a:spAutoFit/>
          </a:bodyPr>
          <a:lstStyle/>
          <a:p>
            <a:pPr algn="ctr"/>
            <a:r>
              <a:rPr lang="en-US" sz="3200" b="1" dirty="0" smtClean="0">
                <a:solidFill>
                  <a:schemeClr val="tx1"/>
                </a:solidFill>
              </a:rPr>
              <a:t>September</a:t>
            </a:r>
          </a:p>
          <a:p>
            <a:r>
              <a:rPr lang="en-US" sz="3200" b="1" dirty="0" smtClean="0">
                <a:solidFill>
                  <a:schemeClr val="tx1"/>
                </a:solidFill>
              </a:rPr>
              <a:t>      1965</a:t>
            </a:r>
            <a:endParaRPr lang="en-US" sz="3200" b="1" dirty="0">
              <a:solidFill>
                <a:schemeClr val="tx1"/>
              </a:solidFill>
            </a:endParaRPr>
          </a:p>
        </p:txBody>
      </p:sp>
      <p:sp>
        <p:nvSpPr>
          <p:cNvPr id="6" name="Oval 5"/>
          <p:cNvSpPr/>
          <p:nvPr/>
        </p:nvSpPr>
        <p:spPr bwMode="auto">
          <a:xfrm>
            <a:off x="4511566" y="3733800"/>
            <a:ext cx="533400" cy="609600"/>
          </a:xfrm>
          <a:prstGeom prst="ellipse">
            <a:avLst/>
          </a:prstGeom>
          <a:solidFill>
            <a:schemeClr val="tx1">
              <a:lumMod val="85000"/>
              <a:lumOff val="1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Tree>
    <p:extLst>
      <p:ext uri="{BB962C8B-B14F-4D97-AF65-F5344CB8AC3E}">
        <p14:creationId xmlns:p14="http://schemas.microsoft.com/office/powerpoint/2010/main" val="176643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path to the </a:t>
            </a:r>
            <a:r>
              <a:rPr lang="en-US" dirty="0" err="1" smtClean="0"/>
              <a:t>muon</a:t>
            </a:r>
            <a:r>
              <a:rPr lang="en-US" dirty="0" smtClean="0"/>
              <a:t> lab</a:t>
            </a:r>
            <a:endParaRPr lang="en-US" dirty="0"/>
          </a:p>
        </p:txBody>
      </p:sp>
      <p:sp>
        <p:nvSpPr>
          <p:cNvPr id="3" name="Content Placeholder 2"/>
          <p:cNvSpPr>
            <a:spLocks noGrp="1"/>
          </p:cNvSpPr>
          <p:nvPr>
            <p:ph idx="1"/>
          </p:nvPr>
        </p:nvSpPr>
        <p:spPr>
          <a:xfrm>
            <a:off x="152400" y="1295400"/>
            <a:ext cx="9144000" cy="4267200"/>
          </a:xfrm>
        </p:spPr>
        <p:txBody>
          <a:bodyPr/>
          <a:lstStyle/>
          <a:p>
            <a:r>
              <a:rPr lang="en-US" sz="2400" dirty="0"/>
              <a:t>Jim spent early 1974 </a:t>
            </a:r>
            <a:r>
              <a:rPr lang="en-US" sz="2400" dirty="0" smtClean="0"/>
              <a:t>thinking of experiments to see  </a:t>
            </a:r>
            <a:r>
              <a:rPr lang="en-US" sz="2400" dirty="0"/>
              <a:t>if </a:t>
            </a:r>
            <a:r>
              <a:rPr lang="en-US" sz="2400" dirty="0" smtClean="0"/>
              <a:t>pairs </a:t>
            </a:r>
            <a:r>
              <a:rPr lang="en-US" sz="2400" dirty="0"/>
              <a:t>could account for the </a:t>
            </a:r>
            <a:r>
              <a:rPr lang="en-US" sz="2400" dirty="0" smtClean="0"/>
              <a:t>mysterious single </a:t>
            </a:r>
            <a:r>
              <a:rPr lang="en-US" sz="2400" dirty="0"/>
              <a:t>inclusive lepton </a:t>
            </a:r>
            <a:r>
              <a:rPr lang="en-US" sz="2400" dirty="0" smtClean="0"/>
              <a:t>yield, and </a:t>
            </a:r>
            <a:r>
              <a:rPr lang="en-US" sz="2400" dirty="0"/>
              <a:t>to test </a:t>
            </a:r>
            <a:r>
              <a:rPr lang="en-US" sz="2400" dirty="0" err="1" smtClean="0"/>
              <a:t>Drell</a:t>
            </a:r>
            <a:r>
              <a:rPr lang="en-US" sz="2400" dirty="0" smtClean="0"/>
              <a:t>-Yan</a:t>
            </a:r>
            <a:r>
              <a:rPr lang="en-US" sz="2400" dirty="0"/>
              <a:t>. </a:t>
            </a:r>
          </a:p>
          <a:p>
            <a:pPr lvl="1"/>
            <a:r>
              <a:rPr lang="en-US" sz="2000" dirty="0" smtClean="0"/>
              <a:t>Large acceptance and high mass resolution were essential.</a:t>
            </a:r>
          </a:p>
          <a:p>
            <a:r>
              <a:rPr lang="en-US" sz="2400" dirty="0" smtClean="0"/>
              <a:t>He and </a:t>
            </a:r>
            <a:r>
              <a:rPr lang="en-US" sz="2400" dirty="0" err="1" smtClean="0"/>
              <a:t>Kelby</a:t>
            </a:r>
            <a:r>
              <a:rPr lang="en-US" sz="2400" dirty="0" smtClean="0"/>
              <a:t> focused </a:t>
            </a:r>
            <a:r>
              <a:rPr lang="en-US" sz="2400" dirty="0"/>
              <a:t>on </a:t>
            </a:r>
            <a:r>
              <a:rPr lang="en-US" sz="2400" dirty="0" smtClean="0"/>
              <a:t>the feasibility of the </a:t>
            </a:r>
            <a:r>
              <a:rPr lang="en-US" sz="2400" dirty="0"/>
              <a:t>Chicago-Cyclotron </a:t>
            </a:r>
            <a:r>
              <a:rPr lang="en-US" sz="2400" i="1" dirty="0" smtClean="0"/>
              <a:t>FACILITY</a:t>
            </a:r>
            <a:r>
              <a:rPr lang="en-US" sz="2400" dirty="0" smtClean="0"/>
              <a:t>, </a:t>
            </a:r>
            <a:r>
              <a:rPr lang="en-US" sz="2400" dirty="0"/>
              <a:t>built for </a:t>
            </a:r>
            <a:r>
              <a:rPr lang="el-GR" sz="2400" dirty="0" smtClean="0">
                <a:latin typeface="Times New Roman"/>
                <a:cs typeface="Times New Roman"/>
              </a:rPr>
              <a:t>μ</a:t>
            </a:r>
            <a:r>
              <a:rPr lang="en-US" sz="2400" dirty="0" smtClean="0">
                <a:latin typeface="Times New Roman"/>
                <a:cs typeface="Times New Roman"/>
              </a:rPr>
              <a:t>-</a:t>
            </a:r>
            <a:r>
              <a:rPr lang="en-US" sz="2400" dirty="0" smtClean="0"/>
              <a:t>scattering </a:t>
            </a:r>
            <a:r>
              <a:rPr lang="en-US" sz="2400" dirty="0" err="1" smtClean="0"/>
              <a:t>expt’s</a:t>
            </a:r>
            <a:r>
              <a:rPr lang="en-US" sz="2400" dirty="0" smtClean="0"/>
              <a:t>.</a:t>
            </a:r>
          </a:p>
          <a:p>
            <a:r>
              <a:rPr lang="en-US" sz="2400" dirty="0" smtClean="0"/>
              <a:t>And </a:t>
            </a:r>
            <a:r>
              <a:rPr lang="en-US" sz="2400" dirty="0"/>
              <a:t>then the J/</a:t>
            </a:r>
            <a:r>
              <a:rPr lang="el-GR" sz="2400" dirty="0"/>
              <a:t>ψ</a:t>
            </a:r>
            <a:r>
              <a:rPr lang="en-US" sz="2400" dirty="0"/>
              <a:t> was discovered in </a:t>
            </a:r>
            <a:r>
              <a:rPr lang="en-US" sz="2400" dirty="0" smtClean="0"/>
              <a:t>November!</a:t>
            </a:r>
          </a:p>
          <a:p>
            <a:r>
              <a:rPr lang="en-US" sz="2400" dirty="0" smtClean="0"/>
              <a:t>A couple of weeks later, Jim gave me a call out of the blue,  and </a:t>
            </a:r>
            <a:r>
              <a:rPr lang="en-US" sz="2400" dirty="0"/>
              <a:t>so </a:t>
            </a:r>
            <a:r>
              <a:rPr lang="en-US" sz="2400" dirty="0" smtClean="0"/>
              <a:t> </a:t>
            </a:r>
            <a:r>
              <a:rPr lang="en-US" sz="2400" dirty="0"/>
              <a:t>the “CP – </a:t>
            </a:r>
            <a:r>
              <a:rPr lang="en-US" sz="2400" dirty="0">
                <a:latin typeface="Times New Roman" pitchFamily="18" charset="0"/>
                <a:cs typeface="Times New Roman" pitchFamily="18" charset="0"/>
              </a:rPr>
              <a:t>II</a:t>
            </a:r>
            <a:r>
              <a:rPr lang="en-US" sz="2400" dirty="0"/>
              <a:t>” </a:t>
            </a:r>
            <a:r>
              <a:rPr lang="en-US" sz="2400" dirty="0" smtClean="0"/>
              <a:t>collaboration was born:</a:t>
            </a:r>
            <a:endParaRPr lang="en-US" sz="2400" dirty="0"/>
          </a:p>
          <a:p>
            <a:endParaRPr lang="en-US" dirty="0"/>
          </a:p>
        </p:txBody>
      </p:sp>
      <p:sp>
        <p:nvSpPr>
          <p:cNvPr id="4" name="Date Placeholder 3"/>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20</a:t>
            </a:fld>
            <a:endParaRPr lang="en-US">
              <a:solidFill>
                <a:srgbClr val="000000"/>
              </a:solidFill>
            </a:endParaRPr>
          </a:p>
        </p:txBody>
      </p:sp>
      <p:grpSp>
        <p:nvGrpSpPr>
          <p:cNvPr id="9" name="Group 8"/>
          <p:cNvGrpSpPr/>
          <p:nvPr/>
        </p:nvGrpSpPr>
        <p:grpSpPr>
          <a:xfrm>
            <a:off x="-1371600" y="4908196"/>
            <a:ext cx="11430000" cy="1568804"/>
            <a:chOff x="-1371600" y="4908196"/>
            <a:chExt cx="11430000" cy="1568804"/>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39" t="27889" b="60326"/>
            <a:stretch/>
          </p:blipFill>
          <p:spPr bwMode="auto">
            <a:xfrm>
              <a:off x="110359" y="4908196"/>
              <a:ext cx="9948041" cy="641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2706" b="31112"/>
            <a:stretch/>
          </p:blipFill>
          <p:spPr bwMode="auto">
            <a:xfrm>
              <a:off x="-1371600" y="5719390"/>
              <a:ext cx="11430000" cy="757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48748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September 22, 2012</a:t>
            </a:r>
            <a:endParaRPr lang="en-US" dirty="0"/>
          </a:p>
        </p:txBody>
      </p:sp>
      <p:sp>
        <p:nvSpPr>
          <p:cNvPr id="5" name="Footer Placeholder 4"/>
          <p:cNvSpPr>
            <a:spLocks noGrp="1"/>
          </p:cNvSpPr>
          <p:nvPr>
            <p:ph type="ftr" sz="quarter" idx="11"/>
          </p:nvPr>
        </p:nvSpPr>
        <p:spPr/>
        <p:txBody>
          <a:bodyPr/>
          <a:lstStyle/>
          <a:p>
            <a:pPr>
              <a:defRPr/>
            </a:pPr>
            <a:r>
              <a:rPr lang="en-US" smtClean="0"/>
              <a:t>PILCHERFEST</a:t>
            </a:r>
            <a:endParaRPr lang="en-US"/>
          </a:p>
        </p:txBody>
      </p:sp>
      <p:pic>
        <p:nvPicPr>
          <p:cNvPr id="174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145" y="76200"/>
            <a:ext cx="7167257"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21</a:t>
            </a:fld>
            <a:endParaRPr lang="en-US">
              <a:solidFill>
                <a:srgbClr val="000000"/>
              </a:solidFill>
            </a:endParaRPr>
          </a:p>
        </p:txBody>
      </p:sp>
    </p:spTree>
    <p:extLst>
      <p:ext uri="{BB962C8B-B14F-4D97-AF65-F5344CB8AC3E}">
        <p14:creationId xmlns:p14="http://schemas.microsoft.com/office/powerpoint/2010/main" val="28057869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3" name="Footer Placeholder 2"/>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sp>
        <p:nvSpPr>
          <p:cNvPr id="4" name="Slide Number Placeholder 3"/>
          <p:cNvSpPr>
            <a:spLocks noGrp="1"/>
          </p:cNvSpPr>
          <p:nvPr>
            <p:ph type="sldNum" sz="quarter" idx="12"/>
          </p:nvPr>
        </p:nvSpPr>
        <p:spPr/>
        <p:txBody>
          <a:bodyPr/>
          <a:lstStyle/>
          <a:p>
            <a:pPr>
              <a:defRPr/>
            </a:pPr>
            <a:fld id="{C2948503-C82A-4575-99B6-B31029270FAD}" type="slidenum">
              <a:rPr lang="en-US" smtClean="0">
                <a:solidFill>
                  <a:srgbClr val="000000"/>
                </a:solidFill>
              </a:rPr>
              <a:pPr>
                <a:defRPr/>
              </a:pPr>
              <a:t>22</a:t>
            </a:fld>
            <a:endParaRPr lang="en-US">
              <a:solidFill>
                <a:srgbClr val="000000"/>
              </a:solidFill>
            </a:endParaRPr>
          </a:p>
        </p:txBody>
      </p:sp>
      <p:pic>
        <p:nvPicPr>
          <p:cNvPr id="189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020851" y="15873"/>
            <a:ext cx="7123149" cy="2482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64815" y="2498726"/>
            <a:ext cx="9299858" cy="3978273"/>
          </a:xfrm>
          <a:prstGeom prst="rect">
            <a:avLst/>
          </a:prstGeom>
          <a:solidFill>
            <a:schemeClr val="accent2">
              <a:lumMod val="40000"/>
              <a:lumOff val="60000"/>
            </a:schemeClr>
          </a:solidFill>
          <a:ln>
            <a:noFill/>
          </a:ln>
          <a:effectLst/>
        </p:spPr>
      </p:pic>
      <p:sp>
        <p:nvSpPr>
          <p:cNvPr id="5" name="TextBox 4"/>
          <p:cNvSpPr txBox="1"/>
          <p:nvPr/>
        </p:nvSpPr>
        <p:spPr>
          <a:xfrm>
            <a:off x="-7883" y="0"/>
            <a:ext cx="2005677" cy="2554545"/>
          </a:xfrm>
          <a:prstGeom prst="rect">
            <a:avLst/>
          </a:prstGeom>
          <a:solidFill>
            <a:srgbClr val="FFC000"/>
          </a:solidFill>
        </p:spPr>
        <p:txBody>
          <a:bodyPr wrap="none" rtlCol="0">
            <a:spAutoFit/>
          </a:bodyPr>
          <a:lstStyle/>
          <a:p>
            <a:pPr algn="ctr"/>
            <a:r>
              <a:rPr lang="en-US" sz="3200" dirty="0" smtClean="0">
                <a:solidFill>
                  <a:schemeClr val="tx1"/>
                </a:solidFill>
              </a:rPr>
              <a:t>E 331 </a:t>
            </a:r>
          </a:p>
          <a:p>
            <a:pPr algn="ctr"/>
            <a:r>
              <a:rPr lang="en-US" sz="3200" dirty="0" smtClean="0">
                <a:solidFill>
                  <a:schemeClr val="tx1"/>
                </a:solidFill>
              </a:rPr>
              <a:t>in the</a:t>
            </a:r>
          </a:p>
          <a:p>
            <a:pPr algn="ctr"/>
            <a:r>
              <a:rPr lang="en-US" sz="3200" dirty="0" err="1" smtClean="0">
                <a:solidFill>
                  <a:schemeClr val="tx1"/>
                </a:solidFill>
              </a:rPr>
              <a:t>Muon</a:t>
            </a:r>
            <a:r>
              <a:rPr lang="en-US" sz="3200" dirty="0" smtClean="0">
                <a:solidFill>
                  <a:schemeClr val="tx1"/>
                </a:solidFill>
              </a:rPr>
              <a:t> Lab</a:t>
            </a:r>
          </a:p>
          <a:p>
            <a:pPr algn="ctr"/>
            <a:endParaRPr lang="en-US" sz="3200" dirty="0"/>
          </a:p>
          <a:p>
            <a:pPr algn="ctr"/>
            <a:endParaRPr lang="en-US" sz="3200" dirty="0"/>
          </a:p>
        </p:txBody>
      </p:sp>
    </p:spTree>
    <p:extLst>
      <p:ext uri="{BB962C8B-B14F-4D97-AF65-F5344CB8AC3E}">
        <p14:creationId xmlns:p14="http://schemas.microsoft.com/office/powerpoint/2010/main" val="36491703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567488"/>
            <a:ext cx="1905000" cy="290512"/>
          </a:xfrm>
          <a:solidFill>
            <a:schemeClr val="bg1"/>
          </a:solidFill>
        </p:spPr>
        <p:txBody>
          <a:bodyPr/>
          <a:lstStyle/>
          <a:p>
            <a:pPr>
              <a:defRPr/>
            </a:pPr>
            <a:r>
              <a:rPr lang="en-US" dirty="0" smtClean="0">
                <a:solidFill>
                  <a:srgbClr val="000000"/>
                </a:solidFill>
              </a:rPr>
              <a:t>September 22, 2012</a:t>
            </a:r>
            <a:endParaRPr lang="en-US" dirty="0">
              <a:solidFill>
                <a:srgbClr val="000000"/>
              </a:solidFill>
            </a:endParaRPr>
          </a:p>
        </p:txBody>
      </p:sp>
      <p:sp>
        <p:nvSpPr>
          <p:cNvPr id="5" name="Rectangle 4"/>
          <p:cNvSpPr/>
          <p:nvPr/>
        </p:nvSpPr>
        <p:spPr bwMode="auto">
          <a:xfrm>
            <a:off x="-17079" y="3259351"/>
            <a:ext cx="2803634" cy="359865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pic>
        <p:nvPicPr>
          <p:cNvPr id="190471"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20878"/>
          <a:stretch/>
        </p:blipFill>
        <p:spPr bwMode="auto">
          <a:xfrm rot="5400000">
            <a:off x="2466729" y="3076329"/>
            <a:ext cx="3600941"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46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846"/>
          <a:stretch/>
        </p:blipFill>
        <p:spPr bwMode="auto">
          <a:xfrm rot="5400000">
            <a:off x="-392689" y="3280948"/>
            <a:ext cx="3893541" cy="3260562"/>
          </a:xfrm>
          <a:prstGeom prst="rect">
            <a:avLst/>
          </a:prstGeom>
          <a:solidFill>
            <a:schemeClr val="accent3"/>
          </a:solidFill>
          <a:ln>
            <a:noFill/>
          </a:ln>
          <a:effectLst/>
        </p:spPr>
      </p:pic>
      <p:sp>
        <p:nvSpPr>
          <p:cNvPr id="3" name="Footer Placeholder 2"/>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sp>
        <p:nvSpPr>
          <p:cNvPr id="4" name="Slide Number Placeholder 3"/>
          <p:cNvSpPr>
            <a:spLocks noGrp="1"/>
          </p:cNvSpPr>
          <p:nvPr>
            <p:ph type="sldNum" sz="quarter" idx="12"/>
          </p:nvPr>
        </p:nvSpPr>
        <p:spPr/>
        <p:txBody>
          <a:bodyPr/>
          <a:lstStyle/>
          <a:p>
            <a:pPr>
              <a:defRPr/>
            </a:pPr>
            <a:fld id="{C2948503-C82A-4575-99B6-B31029270FAD}" type="slidenum">
              <a:rPr lang="en-US" smtClean="0">
                <a:solidFill>
                  <a:srgbClr val="000000"/>
                </a:solidFill>
              </a:rPr>
              <a:pPr>
                <a:defRPr/>
              </a:pPr>
              <a:t>23</a:t>
            </a:fld>
            <a:endParaRPr lang="en-US">
              <a:solidFill>
                <a:srgbClr val="000000"/>
              </a:solidFill>
            </a:endParaRPr>
          </a:p>
        </p:txBody>
      </p:sp>
      <p:pic>
        <p:nvPicPr>
          <p:cNvPr id="19046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8877"/>
          <a:stretch/>
        </p:blipFill>
        <p:spPr bwMode="auto">
          <a:xfrm rot="10800000">
            <a:off x="15766" y="1"/>
            <a:ext cx="9091251" cy="3259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4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5943600" y="228601"/>
            <a:ext cx="3200400" cy="55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4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804943" y="3597226"/>
            <a:ext cx="3798283" cy="2895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bwMode="auto">
          <a:xfrm>
            <a:off x="5334000" y="1447800"/>
            <a:ext cx="914400" cy="0"/>
          </a:xfrm>
          <a:prstGeom prst="line">
            <a:avLst/>
          </a:prstGeom>
          <a:solidFill>
            <a:schemeClr val="accent1"/>
          </a:solidFill>
          <a:ln w="9525"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8228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 331 chronology</a:t>
            </a:r>
            <a:endParaRPr lang="en-US" dirty="0"/>
          </a:p>
        </p:txBody>
      </p:sp>
      <p:sp>
        <p:nvSpPr>
          <p:cNvPr id="6" name="Content Placeholder 5"/>
          <p:cNvSpPr>
            <a:spLocks noGrp="1"/>
          </p:cNvSpPr>
          <p:nvPr>
            <p:ph idx="1"/>
          </p:nvPr>
        </p:nvSpPr>
        <p:spPr/>
        <p:txBody>
          <a:bodyPr/>
          <a:lstStyle/>
          <a:p>
            <a:r>
              <a:rPr lang="en-US" dirty="0" smtClean="0"/>
              <a:t>Approved in Jan 1975, very aggressive schedule.</a:t>
            </a:r>
          </a:p>
          <a:p>
            <a:pPr lvl="1"/>
            <a:r>
              <a:rPr lang="en-US" dirty="0"/>
              <a:t>S</a:t>
            </a:r>
            <a:r>
              <a:rPr lang="en-US" dirty="0" smtClean="0"/>
              <a:t>hort test run in Spring 75</a:t>
            </a:r>
          </a:p>
          <a:p>
            <a:r>
              <a:rPr lang="en-US" dirty="0" smtClean="0"/>
              <a:t>Burst on the scene in summer 1975 with ~100 J’s</a:t>
            </a:r>
          </a:p>
          <a:p>
            <a:r>
              <a:rPr lang="en-US" dirty="0" smtClean="0"/>
              <a:t>400 </a:t>
            </a:r>
            <a:r>
              <a:rPr lang="en-US" dirty="0"/>
              <a:t>hour run in winter-spring 1976. </a:t>
            </a:r>
            <a:endParaRPr lang="en-US" dirty="0" smtClean="0"/>
          </a:p>
          <a:p>
            <a:r>
              <a:rPr lang="en-US" dirty="0" smtClean="0"/>
              <a:t>Intensive analysis effort targeted for the ICHEP conference in Tbilisi, Georgia in July. </a:t>
            </a:r>
          </a:p>
          <a:p>
            <a:pPr lvl="1"/>
            <a:r>
              <a:rPr lang="en-US" dirty="0" smtClean="0"/>
              <a:t>Jim sent in 2 papers based on early low-mass running.</a:t>
            </a:r>
          </a:p>
          <a:p>
            <a:pPr lvl="1"/>
            <a:r>
              <a:rPr lang="en-US" dirty="0" smtClean="0"/>
              <a:t> I brought 3 post-deadline papers and submitted them the night before the conference.  </a:t>
            </a:r>
          </a:p>
          <a:p>
            <a:r>
              <a:rPr lang="en-US" dirty="0"/>
              <a:t>T</a:t>
            </a:r>
            <a:r>
              <a:rPr lang="en-US" dirty="0" smtClean="0"/>
              <a:t>hey gave us invited talks in a gesture of cold-war hospitality.  </a:t>
            </a:r>
          </a:p>
        </p:txBody>
      </p:sp>
      <p:sp>
        <p:nvSpPr>
          <p:cNvPr id="2" name="Date Placeholder 1"/>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3" name="Footer Placeholder 2"/>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sp>
        <p:nvSpPr>
          <p:cNvPr id="4" name="Slide Number Placeholder 3"/>
          <p:cNvSpPr>
            <a:spLocks noGrp="1"/>
          </p:cNvSpPr>
          <p:nvPr>
            <p:ph type="sldNum" sz="quarter" idx="12"/>
          </p:nvPr>
        </p:nvSpPr>
        <p:spPr/>
        <p:txBody>
          <a:bodyPr/>
          <a:lstStyle/>
          <a:p>
            <a:pPr>
              <a:defRPr/>
            </a:pPr>
            <a:fld id="{C2948503-C82A-4575-99B6-B31029270FAD}" type="slidenum">
              <a:rPr lang="en-US" smtClean="0">
                <a:solidFill>
                  <a:srgbClr val="000000"/>
                </a:solidFill>
              </a:rPr>
              <a:pPr>
                <a:defRPr/>
              </a:pPr>
              <a:t>24</a:t>
            </a:fld>
            <a:endParaRPr lang="en-US">
              <a:solidFill>
                <a:srgbClr val="000000"/>
              </a:solidFill>
            </a:endParaRPr>
          </a:p>
        </p:txBody>
      </p:sp>
    </p:spTree>
    <p:extLst>
      <p:ext uri="{BB962C8B-B14F-4D97-AF65-F5344CB8AC3E}">
        <p14:creationId xmlns:p14="http://schemas.microsoft.com/office/powerpoint/2010/main" val="42080273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76200"/>
            <a:ext cx="7562850" cy="1143000"/>
          </a:xfrm>
        </p:spPr>
        <p:txBody>
          <a:bodyPr/>
          <a:lstStyle/>
          <a:p>
            <a:pPr algn="ctr"/>
            <a:r>
              <a:rPr lang="en-US" dirty="0" smtClean="0"/>
              <a:t>ICHEP in Tbilisi 1976</a:t>
            </a:r>
            <a:br>
              <a:rPr lang="en-US" dirty="0" smtClean="0"/>
            </a:br>
            <a:r>
              <a:rPr lang="en-US" dirty="0" smtClean="0"/>
              <a:t>Welcome to Georgia!</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25</a:t>
            </a:fld>
            <a:endParaRPr lang="en-US">
              <a:solidFill>
                <a:srgbClr val="000000"/>
              </a:solidFill>
            </a:endParaRPr>
          </a:p>
        </p:txBody>
      </p:sp>
      <p:pic>
        <p:nvPicPr>
          <p:cNvPr id="188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447800"/>
            <a:ext cx="7029450"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36974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534400" cy="1143000"/>
          </a:xfrm>
        </p:spPr>
        <p:txBody>
          <a:bodyPr/>
          <a:lstStyle/>
          <a:p>
            <a:r>
              <a:rPr lang="en-US" sz="3200" dirty="0" smtClean="0"/>
              <a:t>Mu-pair mass spectra, low-mass running</a:t>
            </a:r>
            <a:endParaRPr lang="en-US" sz="3200"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26</a:t>
            </a:fld>
            <a:endParaRPr lang="en-US">
              <a:solidFill>
                <a:srgbClr val="000000"/>
              </a:solidFill>
            </a:endParaRPr>
          </a:p>
        </p:txBody>
      </p:sp>
      <p:pic>
        <p:nvPicPr>
          <p:cNvPr id="182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1055310"/>
            <a:ext cx="7824115" cy="382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5800" y="4876800"/>
            <a:ext cx="2696572" cy="584775"/>
          </a:xfrm>
          <a:prstGeom prst="rect">
            <a:avLst/>
          </a:prstGeom>
          <a:noFill/>
        </p:spPr>
        <p:txBody>
          <a:bodyPr wrap="none" rtlCol="0">
            <a:spAutoFit/>
          </a:bodyPr>
          <a:lstStyle/>
          <a:p>
            <a:r>
              <a:rPr lang="en-US" sz="3200" dirty="0" err="1" smtClean="0"/>
              <a:t>x</a:t>
            </a:r>
            <a:r>
              <a:rPr lang="en-US" sz="3200" baseline="-25000" dirty="0" err="1" smtClean="0"/>
              <a:t>F</a:t>
            </a:r>
            <a:r>
              <a:rPr lang="en-US" sz="3200" dirty="0" smtClean="0"/>
              <a:t> = p*</a:t>
            </a:r>
            <a:r>
              <a:rPr lang="en-US" sz="3200" baseline="-25000" dirty="0" smtClean="0"/>
              <a:t>L</a:t>
            </a:r>
            <a:r>
              <a:rPr lang="en-US" sz="3200" dirty="0" smtClean="0"/>
              <a:t>/ p*</a:t>
            </a:r>
            <a:r>
              <a:rPr lang="en-US" sz="3200" baseline="-25000" dirty="0" smtClean="0"/>
              <a:t>max</a:t>
            </a:r>
            <a:endParaRPr lang="en-US" sz="3200" baseline="-25000" dirty="0"/>
          </a:p>
        </p:txBody>
      </p:sp>
      <p:sp>
        <p:nvSpPr>
          <p:cNvPr id="8" name="TextBox 7"/>
          <p:cNvSpPr txBox="1"/>
          <p:nvPr/>
        </p:nvSpPr>
        <p:spPr>
          <a:xfrm>
            <a:off x="3962400" y="1828800"/>
            <a:ext cx="1083951" cy="707886"/>
          </a:xfrm>
          <a:prstGeom prst="rect">
            <a:avLst/>
          </a:prstGeom>
          <a:noFill/>
        </p:spPr>
        <p:txBody>
          <a:bodyPr wrap="none" rtlCol="0">
            <a:spAutoFit/>
          </a:bodyPr>
          <a:lstStyle/>
          <a:p>
            <a:r>
              <a:rPr lang="en-US" sz="2000" dirty="0" smtClean="0"/>
              <a:t>Proton</a:t>
            </a:r>
          </a:p>
          <a:p>
            <a:r>
              <a:rPr lang="en-US" sz="2000" dirty="0" smtClean="0"/>
              <a:t>induced</a:t>
            </a:r>
            <a:endParaRPr lang="en-US" sz="2000" dirty="0"/>
          </a:p>
        </p:txBody>
      </p:sp>
      <p:sp>
        <p:nvSpPr>
          <p:cNvPr id="10" name="TextBox 9"/>
          <p:cNvSpPr txBox="1"/>
          <p:nvPr/>
        </p:nvSpPr>
        <p:spPr>
          <a:xfrm>
            <a:off x="6993249" y="1676400"/>
            <a:ext cx="1083951" cy="707886"/>
          </a:xfrm>
          <a:prstGeom prst="rect">
            <a:avLst/>
          </a:prstGeom>
          <a:noFill/>
        </p:spPr>
        <p:txBody>
          <a:bodyPr wrap="none" rtlCol="0">
            <a:spAutoFit/>
          </a:bodyPr>
          <a:lstStyle/>
          <a:p>
            <a:r>
              <a:rPr lang="en-US" sz="2000" dirty="0" smtClean="0"/>
              <a:t>Pion</a:t>
            </a:r>
          </a:p>
          <a:p>
            <a:r>
              <a:rPr lang="en-US" sz="2000" dirty="0" smtClean="0"/>
              <a:t>induced</a:t>
            </a:r>
            <a:endParaRPr lang="en-US" sz="2000" dirty="0"/>
          </a:p>
        </p:txBody>
      </p:sp>
    </p:spTree>
    <p:extLst>
      <p:ext uri="{BB962C8B-B14F-4D97-AF65-F5344CB8AC3E}">
        <p14:creationId xmlns:p14="http://schemas.microsoft.com/office/powerpoint/2010/main" val="30928019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27</a:t>
            </a:fld>
            <a:endParaRPr lang="en-US">
              <a:solidFill>
                <a:srgbClr val="000000"/>
              </a:solidFill>
            </a:endParaRPr>
          </a:p>
        </p:txBody>
      </p:sp>
      <p:pic>
        <p:nvPicPr>
          <p:cNvPr id="183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9322"/>
            <a:ext cx="4114800" cy="5940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738661"/>
            <a:ext cx="4724401" cy="5738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1000" y="76200"/>
            <a:ext cx="8664551" cy="523220"/>
          </a:xfrm>
          <a:prstGeom prst="rect">
            <a:avLst/>
          </a:prstGeom>
          <a:noFill/>
        </p:spPr>
        <p:txBody>
          <a:bodyPr wrap="none" rtlCol="0">
            <a:spAutoFit/>
          </a:bodyPr>
          <a:lstStyle/>
          <a:p>
            <a:r>
              <a:rPr lang="en-US" sz="2800" dirty="0"/>
              <a:t>T</a:t>
            </a:r>
            <a:r>
              <a:rPr lang="en-US" sz="2800" dirty="0" smtClean="0"/>
              <a:t>he only experiment with comprehensive acceptance</a:t>
            </a:r>
            <a:endParaRPr lang="en-US" sz="2800" dirty="0"/>
          </a:p>
        </p:txBody>
      </p:sp>
    </p:spTree>
    <p:extLst>
      <p:ext uri="{BB962C8B-B14F-4D97-AF65-F5344CB8AC3E}">
        <p14:creationId xmlns:p14="http://schemas.microsoft.com/office/powerpoint/2010/main" val="34660929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pattern is similar throughout the mass range</a:t>
            </a:r>
            <a:endParaRPr lang="en-US" dirty="0"/>
          </a:p>
        </p:txBody>
      </p:sp>
      <p:sp>
        <p:nvSpPr>
          <p:cNvPr id="4" name="Date Placeholder 3"/>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28</a:t>
            </a:fld>
            <a:endParaRPr lang="en-US">
              <a:solidFill>
                <a:srgbClr val="000000"/>
              </a:solidFill>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654" r="31673" b="53433"/>
          <a:stretch/>
        </p:blipFill>
        <p:spPr bwMode="auto">
          <a:xfrm>
            <a:off x="304800" y="1219200"/>
            <a:ext cx="38862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7585" r="37641" b="48276"/>
          <a:stretch/>
        </p:blipFill>
        <p:spPr bwMode="auto">
          <a:xfrm>
            <a:off x="5334000" y="1182414"/>
            <a:ext cx="2961290" cy="498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292" t="88986" r="31354"/>
          <a:stretch/>
        </p:blipFill>
        <p:spPr bwMode="auto">
          <a:xfrm>
            <a:off x="428298" y="5334001"/>
            <a:ext cx="3810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0178" t="87133"/>
          <a:stretch/>
        </p:blipFill>
        <p:spPr bwMode="auto">
          <a:xfrm>
            <a:off x="5213132" y="5410200"/>
            <a:ext cx="3276599"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153400" y="6172200"/>
            <a:ext cx="526298" cy="400110"/>
          </a:xfrm>
          <a:prstGeom prst="rect">
            <a:avLst/>
          </a:prstGeom>
          <a:noFill/>
        </p:spPr>
        <p:txBody>
          <a:bodyPr wrap="none" rtlCol="0">
            <a:spAutoFit/>
          </a:bodyPr>
          <a:lstStyle/>
          <a:p>
            <a:r>
              <a:rPr lang="en-US" sz="2000" b="1" dirty="0" smtClean="0">
                <a:solidFill>
                  <a:schemeClr val="tx2"/>
                </a:solidFill>
              </a:rPr>
              <a:t>P </a:t>
            </a:r>
            <a:r>
              <a:rPr lang="en-US" sz="2000" b="1" baseline="-25000" dirty="0" smtClean="0">
                <a:solidFill>
                  <a:schemeClr val="tx2"/>
                </a:solidFill>
              </a:rPr>
              <a:t>T</a:t>
            </a:r>
            <a:endParaRPr lang="en-US" sz="2000" b="1" baseline="-25000" dirty="0">
              <a:solidFill>
                <a:schemeClr val="tx2"/>
              </a:solidFill>
            </a:endParaRPr>
          </a:p>
        </p:txBody>
      </p:sp>
    </p:spTree>
    <p:extLst>
      <p:ext uri="{BB962C8B-B14F-4D97-AF65-F5344CB8AC3E}">
        <p14:creationId xmlns:p14="http://schemas.microsoft.com/office/powerpoint/2010/main" val="28962838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bwMode="auto">
          <a:xfrm>
            <a:off x="8240110" y="0"/>
            <a:ext cx="914400" cy="21336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6" name="Rectangle 5"/>
          <p:cNvSpPr/>
          <p:nvPr/>
        </p:nvSpPr>
        <p:spPr bwMode="auto">
          <a:xfrm>
            <a:off x="0" y="0"/>
            <a:ext cx="914400" cy="21336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PILCHERFEST</a:t>
            </a:r>
            <a:endParaRPr lang="en-US">
              <a:solidFill>
                <a:srgbClr val="000000"/>
              </a:solidFill>
            </a:endParaRPr>
          </a:p>
        </p:txBody>
      </p:sp>
      <p:pic>
        <p:nvPicPr>
          <p:cNvPr id="1781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2706" b="31112"/>
          <a:stretch/>
        </p:blipFill>
        <p:spPr bwMode="auto">
          <a:xfrm>
            <a:off x="-152400" y="1495098"/>
            <a:ext cx="9372600" cy="62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17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86"/>
          <a:stretch/>
        </p:blipFill>
        <p:spPr bwMode="auto">
          <a:xfrm>
            <a:off x="0" y="2115068"/>
            <a:ext cx="6324600" cy="390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0085"/>
          <a:stretch/>
        </p:blipFill>
        <p:spPr bwMode="auto">
          <a:xfrm>
            <a:off x="0" y="0"/>
            <a:ext cx="9154510" cy="149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1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077" y="2117834"/>
            <a:ext cx="3052923" cy="388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bwMode="auto">
          <a:xfrm>
            <a:off x="-76200" y="5990898"/>
            <a:ext cx="9296400" cy="53340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9" name="Slide Number Placeholder 8"/>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29</a:t>
            </a:fld>
            <a:endParaRPr lang="en-US">
              <a:solidFill>
                <a:srgbClr val="000000"/>
              </a:solidFill>
            </a:endParaRPr>
          </a:p>
        </p:txBody>
      </p:sp>
    </p:spTree>
    <p:extLst>
      <p:ext uri="{BB962C8B-B14F-4D97-AF65-F5344CB8AC3E}">
        <p14:creationId xmlns:p14="http://schemas.microsoft.com/office/powerpoint/2010/main" val="39733657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September 22, 2012</a:t>
            </a:r>
            <a:endParaRPr lang="en-US" dirty="0"/>
          </a:p>
        </p:txBody>
      </p:sp>
      <p:sp>
        <p:nvSpPr>
          <p:cNvPr id="7171" name="Footer Placeholder 2"/>
          <p:cNvSpPr>
            <a:spLocks noGrp="1"/>
          </p:cNvSpPr>
          <p:nvPr>
            <p:ph type="ftr" sz="quarter" idx="11"/>
          </p:nvPr>
        </p:nvSpPr>
        <p:spPr>
          <a:noFill/>
          <a:ln>
            <a:miter lim="800000"/>
            <a:headEnd/>
            <a:tailEnd/>
          </a:ln>
        </p:spPr>
        <p:txBody>
          <a:bodyPr/>
          <a:lstStyle/>
          <a:p>
            <a:r>
              <a:rPr lang="en-US" smtClean="0"/>
              <a:t>PILCHERFEST</a:t>
            </a:r>
          </a:p>
        </p:txBody>
      </p:sp>
      <p:pic>
        <p:nvPicPr>
          <p:cNvPr id="7173" name="Picture 5" descr="princeton_cp_con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7397"/>
            <a:ext cx="9144000" cy="6672184"/>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C2948503-C82A-4575-99B6-B31029270FAD}" type="slidenum">
              <a:rPr lang="en-US" smtClean="0">
                <a:solidFill>
                  <a:srgbClr val="000000"/>
                </a:solidFill>
              </a:rPr>
              <a:pPr>
                <a:defRPr/>
              </a:pPr>
              <a:t>3</a:t>
            </a:fld>
            <a:endParaRPr lang="en-US">
              <a:solidFill>
                <a:srgbClr val="000000"/>
              </a:solidFill>
            </a:endParaRPr>
          </a:p>
        </p:txBody>
      </p:sp>
    </p:spTree>
    <p:extLst>
      <p:ext uri="{BB962C8B-B14F-4D97-AF65-F5344CB8AC3E}">
        <p14:creationId xmlns:p14="http://schemas.microsoft.com/office/powerpoint/2010/main" val="12397843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915400" cy="1143000"/>
          </a:xfrm>
        </p:spPr>
        <p:txBody>
          <a:bodyPr/>
          <a:lstStyle/>
          <a:p>
            <a:r>
              <a:rPr lang="en-US" sz="3200" dirty="0" smtClean="0"/>
              <a:t>Can we explain the low-mass continuum?</a:t>
            </a:r>
            <a:endParaRPr lang="en-US" sz="3200"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30</a:t>
            </a:fld>
            <a:endParaRPr lang="en-US">
              <a:solidFill>
                <a:srgbClr val="000000"/>
              </a:solidFill>
            </a:endParaRPr>
          </a:p>
        </p:txBody>
      </p:sp>
      <p:pic>
        <p:nvPicPr>
          <p:cNvPr id="191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04897" y="1705406"/>
            <a:ext cx="5542755" cy="4170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2558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4191000" cy="4267200"/>
          </a:xfrm>
        </p:spPr>
        <p:txBody>
          <a:bodyPr/>
          <a:lstStyle/>
          <a:p>
            <a:r>
              <a:rPr lang="en-US" sz="2400" dirty="0" smtClean="0"/>
              <a:t>Increase beam energy from 150 to 225 </a:t>
            </a:r>
            <a:r>
              <a:rPr lang="en-US" sz="2400" dirty="0" err="1" smtClean="0"/>
              <a:t>Gev</a:t>
            </a:r>
            <a:r>
              <a:rPr lang="en-US" sz="2400" dirty="0" smtClean="0"/>
              <a:t>/c     to raise cross sections</a:t>
            </a:r>
          </a:p>
          <a:p>
            <a:r>
              <a:rPr lang="en-US" sz="2400" dirty="0" smtClean="0"/>
              <a:t>Increase intensity to 10</a:t>
            </a:r>
            <a:r>
              <a:rPr lang="en-US" sz="2400" baseline="30000" dirty="0" smtClean="0"/>
              <a:t>7</a:t>
            </a:r>
            <a:r>
              <a:rPr lang="en-US" sz="2400" dirty="0" smtClean="0"/>
              <a:t>/pulse </a:t>
            </a:r>
          </a:p>
          <a:p>
            <a:pPr lvl="1"/>
            <a:r>
              <a:rPr lang="en-US" sz="2000" dirty="0" smtClean="0"/>
              <a:t>factor 20 for negative      </a:t>
            </a:r>
          </a:p>
          <a:p>
            <a:pPr lvl="1"/>
            <a:r>
              <a:rPr lang="en-US" sz="2000" dirty="0"/>
              <a:t> </a:t>
            </a:r>
            <a:r>
              <a:rPr lang="en-US" sz="2000" dirty="0" smtClean="0"/>
              <a:t>         3-4 for positives</a:t>
            </a:r>
          </a:p>
          <a:p>
            <a:r>
              <a:rPr lang="en-US" sz="2400" dirty="0" smtClean="0"/>
              <a:t>New trigger to suppress low-mass pairs </a:t>
            </a:r>
          </a:p>
          <a:p>
            <a:pPr marL="0" indent="0">
              <a:buNone/>
            </a:pPr>
            <a:r>
              <a:rPr lang="en-US" sz="2000" dirty="0"/>
              <a:t> </a:t>
            </a:r>
            <a:r>
              <a:rPr lang="en-US" sz="2000" dirty="0" smtClean="0"/>
              <a:t>         (M&lt;1.5 </a:t>
            </a:r>
            <a:r>
              <a:rPr lang="en-US" sz="2000" dirty="0" err="1" smtClean="0"/>
              <a:t>GeV</a:t>
            </a:r>
            <a:r>
              <a:rPr lang="en-US" sz="2000" dirty="0" smtClean="0"/>
              <a:t>/c</a:t>
            </a:r>
            <a:r>
              <a:rPr lang="en-US" sz="2000" baseline="30000" dirty="0" smtClean="0"/>
              <a:t>2</a:t>
            </a:r>
            <a:r>
              <a:rPr lang="en-US" sz="2000" dirty="0" smtClean="0"/>
              <a:t>)</a:t>
            </a:r>
          </a:p>
          <a:p>
            <a:r>
              <a:rPr lang="en-US" sz="2400" dirty="0" smtClean="0"/>
              <a:t>Retire the upstream MWPC’s</a:t>
            </a:r>
          </a:p>
          <a:p>
            <a:pPr marL="3200400" lvl="7" indent="0">
              <a:buNone/>
            </a:pPr>
            <a:endParaRPr lang="en-US" dirty="0"/>
          </a:p>
        </p:txBody>
      </p:sp>
      <p:sp>
        <p:nvSpPr>
          <p:cNvPr id="4" name="Date Placeholder 3"/>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31</a:t>
            </a:fld>
            <a:endParaRPr lang="en-US">
              <a:solidFill>
                <a:srgbClr val="000000"/>
              </a:solidFill>
            </a:endParaRPr>
          </a:p>
        </p:txBody>
      </p:sp>
      <p:sp>
        <p:nvSpPr>
          <p:cNvPr id="7" name="Title 6"/>
          <p:cNvSpPr txBox="1">
            <a:spLocks noGrp="1"/>
          </p:cNvSpPr>
          <p:nvPr>
            <p:ph type="title"/>
          </p:nvPr>
        </p:nvSpPr>
        <p:spPr>
          <a:xfrm>
            <a:off x="228600" y="109091"/>
            <a:ext cx="8610600" cy="1077218"/>
          </a:xfrm>
          <a:prstGeom prst="rect">
            <a:avLst/>
          </a:prstGeom>
          <a:noFill/>
        </p:spPr>
        <p:txBody>
          <a:bodyPr wrap="square" rtlCol="0">
            <a:spAutoFit/>
          </a:bodyPr>
          <a:lstStyle/>
          <a:p>
            <a:r>
              <a:rPr lang="en-US" sz="3200" b="1" dirty="0" smtClean="0"/>
              <a:t>         “High-mass running”  </a:t>
            </a:r>
            <a:br>
              <a:rPr lang="en-US" sz="3200" b="1" dirty="0" smtClean="0"/>
            </a:br>
            <a:r>
              <a:rPr lang="en-US" sz="3200" dirty="0"/>
              <a:t> </a:t>
            </a:r>
            <a:r>
              <a:rPr lang="en-US" sz="3200" dirty="0" smtClean="0"/>
              <a:t>           </a:t>
            </a:r>
            <a:r>
              <a:rPr lang="en-US" sz="3200" b="1" dirty="0" smtClean="0"/>
              <a:t>search for </a:t>
            </a:r>
            <a:r>
              <a:rPr lang="en-US" sz="3200" b="1" dirty="0" err="1" smtClean="0"/>
              <a:t>Drell</a:t>
            </a:r>
            <a:r>
              <a:rPr lang="en-US" sz="3200" b="1" dirty="0" smtClean="0"/>
              <a:t>-Yan begins</a:t>
            </a:r>
            <a:endParaRPr lang="en-US" sz="3200" b="1" dirty="0"/>
          </a:p>
        </p:txBody>
      </p:sp>
      <p:pic>
        <p:nvPicPr>
          <p:cNvPr id="195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379321"/>
            <a:ext cx="4557712" cy="502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54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1143000"/>
          </a:xfrm>
        </p:spPr>
        <p:txBody>
          <a:bodyPr/>
          <a:lstStyle/>
          <a:p>
            <a:r>
              <a:rPr lang="en-US" sz="3200" dirty="0" smtClean="0"/>
              <a:t>“Naïve” </a:t>
            </a:r>
            <a:r>
              <a:rPr lang="en-US" sz="3200" dirty="0" err="1" smtClean="0"/>
              <a:t>Drell</a:t>
            </a:r>
            <a:r>
              <a:rPr lang="en-US" sz="3200" dirty="0" smtClean="0"/>
              <a:t>-Yan:  Valence quarks dominate</a:t>
            </a:r>
            <a:endParaRPr lang="en-US" sz="3200" dirty="0"/>
          </a:p>
        </p:txBody>
      </p:sp>
      <p:sp>
        <p:nvSpPr>
          <p:cNvPr id="4" name="Date Placeholder 3"/>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32</a:t>
            </a:fld>
            <a:endParaRPr lang="en-US">
              <a:solidFill>
                <a:srgbClr val="000000"/>
              </a:solidFill>
            </a:endParaRPr>
          </a:p>
        </p:txBody>
      </p:sp>
      <p:pic>
        <p:nvPicPr>
          <p:cNvPr id="196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649" y="1371600"/>
            <a:ext cx="5360351" cy="225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p:nvCxnSpPr>
        <p:spPr bwMode="auto">
          <a:xfrm>
            <a:off x="3379151" y="3352800"/>
            <a:ext cx="1421449"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a:off x="3276601" y="1524000"/>
            <a:ext cx="1752599"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3276600" y="1676400"/>
            <a:ext cx="17526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Oval 20"/>
          <p:cNvSpPr/>
          <p:nvPr/>
        </p:nvSpPr>
        <p:spPr bwMode="auto">
          <a:xfrm>
            <a:off x="2438400" y="2971800"/>
            <a:ext cx="1295400" cy="762000"/>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22" name="TextBox 21"/>
          <p:cNvSpPr txBox="1"/>
          <p:nvPr/>
        </p:nvSpPr>
        <p:spPr>
          <a:xfrm>
            <a:off x="838200" y="1371600"/>
            <a:ext cx="1223412" cy="954107"/>
          </a:xfrm>
          <a:prstGeom prst="rect">
            <a:avLst/>
          </a:prstGeom>
          <a:noFill/>
        </p:spPr>
        <p:txBody>
          <a:bodyPr wrap="none" rtlCol="0">
            <a:spAutoFit/>
          </a:bodyPr>
          <a:lstStyle/>
          <a:p>
            <a:r>
              <a:rPr lang="en-US" sz="2800" dirty="0" smtClean="0"/>
              <a:t>Target</a:t>
            </a:r>
          </a:p>
          <a:p>
            <a:r>
              <a:rPr lang="en-US" sz="2800" dirty="0" smtClean="0"/>
              <a:t> (</a:t>
            </a:r>
            <a:r>
              <a:rPr lang="en-US" sz="2800" i="1" dirty="0" smtClean="0"/>
              <a:t>p, n</a:t>
            </a:r>
            <a:r>
              <a:rPr lang="en-US" sz="2800" dirty="0" smtClean="0"/>
              <a:t>) </a:t>
            </a:r>
            <a:endParaRPr lang="en-US" sz="2800" dirty="0"/>
          </a:p>
        </p:txBody>
      </p:sp>
      <p:sp>
        <p:nvSpPr>
          <p:cNvPr id="24" name="Oval 23"/>
          <p:cNvSpPr/>
          <p:nvPr/>
        </p:nvSpPr>
        <p:spPr bwMode="auto">
          <a:xfrm>
            <a:off x="2590800" y="1371600"/>
            <a:ext cx="1295400" cy="762000"/>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25" name="TextBox 24"/>
          <p:cNvSpPr txBox="1"/>
          <p:nvPr/>
        </p:nvSpPr>
        <p:spPr>
          <a:xfrm>
            <a:off x="741962" y="2895600"/>
            <a:ext cx="1521571" cy="954107"/>
          </a:xfrm>
          <a:prstGeom prst="rect">
            <a:avLst/>
          </a:prstGeom>
          <a:noFill/>
        </p:spPr>
        <p:txBody>
          <a:bodyPr wrap="none" rtlCol="0">
            <a:spAutoFit/>
          </a:bodyPr>
          <a:lstStyle/>
          <a:p>
            <a:pPr algn="ctr"/>
            <a:r>
              <a:rPr lang="en-US" sz="2800" dirty="0" smtClean="0"/>
              <a:t>Beam</a:t>
            </a:r>
          </a:p>
          <a:p>
            <a:pPr algn="ctr"/>
            <a:r>
              <a:rPr lang="en-US" sz="2800" dirty="0" smtClean="0"/>
              <a:t> (</a:t>
            </a:r>
            <a:r>
              <a:rPr lang="en-US" sz="2800" i="1" dirty="0" smtClean="0"/>
              <a:t>p, </a:t>
            </a:r>
            <a:r>
              <a:rPr lang="el-GR" sz="2800" i="1" dirty="0" smtClean="0"/>
              <a:t>π</a:t>
            </a:r>
            <a:r>
              <a:rPr lang="en-US" sz="2800" i="1" dirty="0" smtClean="0"/>
              <a:t> </a:t>
            </a:r>
            <a:r>
              <a:rPr lang="el-GR" sz="3200" b="1" i="1" baseline="30000" dirty="0" smtClean="0">
                <a:sym typeface="Symbol"/>
              </a:rPr>
              <a:t></a:t>
            </a:r>
            <a:r>
              <a:rPr lang="en-US" sz="2800" dirty="0" smtClean="0"/>
              <a:t>) </a:t>
            </a:r>
            <a:endParaRPr lang="en-US" sz="2800" dirty="0"/>
          </a:p>
        </p:txBody>
      </p:sp>
      <p:cxnSp>
        <p:nvCxnSpPr>
          <p:cNvPr id="26" name="Straight Connector 25"/>
          <p:cNvCxnSpPr/>
          <p:nvPr/>
        </p:nvCxnSpPr>
        <p:spPr bwMode="auto">
          <a:xfrm>
            <a:off x="3276600" y="3581400"/>
            <a:ext cx="1600200" cy="0"/>
          </a:xfrm>
          <a:prstGeom prst="line">
            <a:avLst/>
          </a:prstGeom>
          <a:solidFill>
            <a:schemeClr val="accent1"/>
          </a:solidFill>
          <a:ln w="38100" cap="flat" cmpd="sng" algn="ctr">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p:cNvSpPr txBox="1"/>
          <p:nvPr/>
        </p:nvSpPr>
        <p:spPr>
          <a:xfrm>
            <a:off x="762000" y="3810000"/>
            <a:ext cx="7266733" cy="3016210"/>
          </a:xfrm>
          <a:prstGeom prst="rect">
            <a:avLst/>
          </a:prstGeom>
          <a:noFill/>
        </p:spPr>
        <p:txBody>
          <a:bodyPr wrap="none" rtlCol="0">
            <a:spAutoFit/>
          </a:bodyPr>
          <a:lstStyle/>
          <a:p>
            <a:pPr>
              <a:buClr>
                <a:srgbClr val="FF6600"/>
              </a:buClr>
            </a:pPr>
            <a:r>
              <a:rPr lang="en-US" sz="2800" dirty="0" smtClean="0">
                <a:solidFill>
                  <a:schemeClr val="tx2"/>
                </a:solidFill>
              </a:rPr>
              <a:t>                     </a:t>
            </a:r>
            <a:r>
              <a:rPr lang="en-US" sz="2400" u="sng" dirty="0" smtClean="0">
                <a:solidFill>
                  <a:schemeClr val="tx2"/>
                </a:solidFill>
              </a:rPr>
              <a:t>CRISP PREDICTIONS</a:t>
            </a:r>
          </a:p>
          <a:p>
            <a:pPr marL="457200" indent="-457200">
              <a:buClr>
                <a:srgbClr val="FF6600"/>
              </a:buClr>
              <a:buFont typeface="Wingdings" pitchFamily="2" charset="2"/>
              <a:buChar char="q"/>
            </a:pPr>
            <a:r>
              <a:rPr lang="el-GR" sz="3200" i="1" dirty="0" smtClean="0">
                <a:solidFill>
                  <a:schemeClr val="tx2"/>
                </a:solidFill>
                <a:latin typeface="Times New Roman"/>
                <a:cs typeface="Times New Roman"/>
              </a:rPr>
              <a:t>σ</a:t>
            </a:r>
            <a:r>
              <a:rPr lang="en-US" sz="3200" i="1" dirty="0" smtClean="0">
                <a:solidFill>
                  <a:schemeClr val="tx2"/>
                </a:solidFill>
                <a:latin typeface="Times New Roman"/>
                <a:cs typeface="Times New Roman"/>
              </a:rPr>
              <a:t> </a:t>
            </a:r>
            <a:r>
              <a:rPr lang="en-US" sz="3200" i="1" dirty="0" smtClean="0">
                <a:solidFill>
                  <a:schemeClr val="tx2"/>
                </a:solidFill>
              </a:rPr>
              <a:t>~ e</a:t>
            </a:r>
            <a:r>
              <a:rPr lang="en-US" sz="3200" i="1" baseline="30000" dirty="0" smtClean="0">
                <a:solidFill>
                  <a:schemeClr val="tx2"/>
                </a:solidFill>
              </a:rPr>
              <a:t>2</a:t>
            </a:r>
            <a:r>
              <a:rPr lang="en-US" sz="3200" i="1" dirty="0" smtClean="0">
                <a:solidFill>
                  <a:schemeClr val="tx2"/>
                </a:solidFill>
              </a:rPr>
              <a:t>   </a:t>
            </a:r>
            <a:r>
              <a:rPr lang="en-US" sz="2400" dirty="0" smtClean="0">
                <a:solidFill>
                  <a:schemeClr val="tx2"/>
                </a:solidFill>
              </a:rPr>
              <a:t>of annihilating beam and target quarks</a:t>
            </a:r>
          </a:p>
          <a:p>
            <a:pPr lvl="3">
              <a:buClr>
                <a:srgbClr val="FF6600"/>
              </a:buClr>
            </a:pPr>
            <a:r>
              <a:rPr lang="el-GR" sz="3200" i="1" dirty="0" smtClean="0">
                <a:solidFill>
                  <a:schemeClr val="tx2"/>
                </a:solidFill>
                <a:latin typeface="Times New Roman"/>
                <a:cs typeface="Times New Roman"/>
              </a:rPr>
              <a:t>σ</a:t>
            </a:r>
            <a:r>
              <a:rPr lang="en-US" sz="3200" i="1" dirty="0" smtClean="0">
                <a:solidFill>
                  <a:schemeClr val="tx2"/>
                </a:solidFill>
                <a:latin typeface="Times New Roman"/>
                <a:cs typeface="Times New Roman"/>
              </a:rPr>
              <a:t>(p A)    </a:t>
            </a:r>
            <a:r>
              <a:rPr lang="en-US" sz="3200" dirty="0" smtClean="0">
                <a:solidFill>
                  <a:schemeClr val="tx2"/>
                </a:solidFill>
                <a:latin typeface="Times New Roman"/>
                <a:cs typeface="Times New Roman"/>
              </a:rPr>
              <a:t>&lt;&lt;        </a:t>
            </a:r>
            <a:r>
              <a:rPr lang="el-GR" sz="3200" i="1" dirty="0" smtClean="0">
                <a:solidFill>
                  <a:schemeClr val="tx2"/>
                </a:solidFill>
                <a:latin typeface="Times New Roman"/>
                <a:cs typeface="Times New Roman"/>
              </a:rPr>
              <a:t>σ</a:t>
            </a:r>
            <a:r>
              <a:rPr lang="en-US" sz="3200" i="1" dirty="0" smtClean="0">
                <a:solidFill>
                  <a:schemeClr val="tx2"/>
                </a:solidFill>
                <a:latin typeface="Times New Roman"/>
                <a:cs typeface="Times New Roman"/>
              </a:rPr>
              <a:t>(</a:t>
            </a:r>
            <a:r>
              <a:rPr lang="el-GR" sz="3200" i="1" dirty="0">
                <a:solidFill>
                  <a:schemeClr val="tx2"/>
                </a:solidFill>
                <a:latin typeface="Times New Roman" pitchFamily="18" charset="0"/>
                <a:cs typeface="Times New Roman" pitchFamily="18" charset="0"/>
              </a:rPr>
              <a:t>π</a:t>
            </a:r>
            <a:r>
              <a:rPr lang="en-US" sz="3200" i="1" dirty="0">
                <a:solidFill>
                  <a:schemeClr val="tx2"/>
                </a:solidFill>
                <a:latin typeface="Times New Roman" pitchFamily="18" charset="0"/>
                <a:cs typeface="Times New Roman" pitchFamily="18" charset="0"/>
              </a:rPr>
              <a:t> </a:t>
            </a:r>
            <a:r>
              <a:rPr lang="el-GR" sz="3600" b="1" i="1" baseline="30000" dirty="0" smtClean="0">
                <a:solidFill>
                  <a:schemeClr val="tx2"/>
                </a:solidFill>
                <a:latin typeface="Times New Roman" pitchFamily="18" charset="0"/>
                <a:cs typeface="Times New Roman" pitchFamily="18" charset="0"/>
                <a:sym typeface="Symbol"/>
              </a:rPr>
              <a:t></a:t>
            </a:r>
            <a:r>
              <a:rPr lang="en-US" sz="3600" b="1" i="1" baseline="30000" dirty="0" smtClean="0">
                <a:solidFill>
                  <a:schemeClr val="tx2"/>
                </a:solidFill>
                <a:latin typeface="Times New Roman" pitchFamily="18" charset="0"/>
                <a:cs typeface="Times New Roman" pitchFamily="18" charset="0"/>
                <a:sym typeface="Symbol"/>
              </a:rPr>
              <a:t> </a:t>
            </a:r>
            <a:r>
              <a:rPr lang="en-US" sz="3200" i="1" dirty="0" smtClean="0">
                <a:solidFill>
                  <a:schemeClr val="tx2"/>
                </a:solidFill>
                <a:latin typeface="Times New Roman" pitchFamily="18" charset="0"/>
                <a:cs typeface="Times New Roman" pitchFamily="18" charset="0"/>
                <a:sym typeface="Symbol"/>
              </a:rPr>
              <a:t>A</a:t>
            </a:r>
            <a:r>
              <a:rPr lang="en-US" sz="2800" b="1" i="1" dirty="0" smtClean="0">
                <a:solidFill>
                  <a:schemeClr val="tx2"/>
                </a:solidFill>
                <a:latin typeface="Times New Roman" pitchFamily="18" charset="0"/>
                <a:cs typeface="Times New Roman" pitchFamily="18" charset="0"/>
                <a:sym typeface="Symbol"/>
              </a:rPr>
              <a:t>)</a:t>
            </a:r>
            <a:r>
              <a:rPr lang="en-US" sz="3200" i="1" dirty="0" smtClean="0">
                <a:solidFill>
                  <a:schemeClr val="tx2"/>
                </a:solidFill>
              </a:rPr>
              <a:t>      </a:t>
            </a:r>
          </a:p>
          <a:p>
            <a:pPr lvl="3">
              <a:buClr>
                <a:srgbClr val="FF6600"/>
              </a:buClr>
            </a:pPr>
            <a:r>
              <a:rPr lang="el-GR" sz="3200" i="1" dirty="0" smtClean="0">
                <a:solidFill>
                  <a:schemeClr val="tx2"/>
                </a:solidFill>
                <a:latin typeface="Times New Roman"/>
                <a:cs typeface="Times New Roman"/>
              </a:rPr>
              <a:t>σ</a:t>
            </a:r>
            <a:r>
              <a:rPr lang="en-US" sz="3200" i="1" dirty="0" smtClean="0">
                <a:solidFill>
                  <a:schemeClr val="tx2"/>
                </a:solidFill>
                <a:latin typeface="Times New Roman"/>
                <a:cs typeface="Times New Roman"/>
              </a:rPr>
              <a:t>(</a:t>
            </a:r>
            <a:r>
              <a:rPr lang="el-GR" sz="3200" i="1" dirty="0" smtClean="0">
                <a:solidFill>
                  <a:schemeClr val="tx2"/>
                </a:solidFill>
                <a:latin typeface="Times New Roman" pitchFamily="18" charset="0"/>
                <a:cs typeface="Times New Roman" pitchFamily="18" charset="0"/>
              </a:rPr>
              <a:t>π</a:t>
            </a:r>
            <a:r>
              <a:rPr lang="en-US" sz="3600" b="1" i="1" baseline="30000" dirty="0" smtClean="0">
                <a:solidFill>
                  <a:schemeClr val="tx2"/>
                </a:solidFill>
                <a:latin typeface="Times New Roman" pitchFamily="18" charset="0"/>
                <a:cs typeface="Times New Roman" pitchFamily="18" charset="0"/>
              </a:rPr>
              <a:t>+</a:t>
            </a:r>
            <a:r>
              <a:rPr lang="en-US" sz="3200" i="1" dirty="0" smtClean="0">
                <a:solidFill>
                  <a:schemeClr val="tx2"/>
                </a:solidFill>
                <a:latin typeface="Times New Roman"/>
                <a:cs typeface="Times New Roman"/>
              </a:rPr>
              <a:t> C)   </a:t>
            </a:r>
            <a:r>
              <a:rPr lang="en-US" sz="3200" dirty="0" smtClean="0">
                <a:solidFill>
                  <a:schemeClr val="tx2"/>
                </a:solidFill>
                <a:latin typeface="Times New Roman"/>
                <a:cs typeface="Times New Roman"/>
              </a:rPr>
              <a:t>=    </a:t>
            </a:r>
            <a:r>
              <a:rPr lang="en-US" sz="4000" b="1" dirty="0" smtClean="0">
                <a:solidFill>
                  <a:srgbClr val="FF6600"/>
                </a:solidFill>
                <a:latin typeface="Times New Roman"/>
                <a:cs typeface="Times New Roman"/>
              </a:rPr>
              <a:t>¼ </a:t>
            </a:r>
            <a:r>
              <a:rPr lang="el-GR" sz="3200" i="1" dirty="0" smtClean="0">
                <a:solidFill>
                  <a:schemeClr val="tx2"/>
                </a:solidFill>
                <a:latin typeface="Times New Roman"/>
                <a:cs typeface="Times New Roman"/>
              </a:rPr>
              <a:t>σ</a:t>
            </a:r>
            <a:r>
              <a:rPr lang="en-US" sz="3200" i="1" dirty="0">
                <a:solidFill>
                  <a:schemeClr val="tx2"/>
                </a:solidFill>
                <a:latin typeface="Times New Roman"/>
                <a:cs typeface="Times New Roman"/>
              </a:rPr>
              <a:t>(</a:t>
            </a:r>
            <a:r>
              <a:rPr lang="el-GR" sz="3200" i="1" dirty="0" smtClean="0">
                <a:solidFill>
                  <a:schemeClr val="tx2"/>
                </a:solidFill>
                <a:latin typeface="Times New Roman" pitchFamily="18" charset="0"/>
                <a:cs typeface="Times New Roman" pitchFamily="18" charset="0"/>
              </a:rPr>
              <a:t>π</a:t>
            </a:r>
            <a:r>
              <a:rPr lang="en-US" sz="4400" i="1" baseline="30000" dirty="0" smtClean="0">
                <a:solidFill>
                  <a:schemeClr val="tx2"/>
                </a:solidFill>
                <a:latin typeface="Times New Roman" pitchFamily="18" charset="0"/>
                <a:cs typeface="Times New Roman" pitchFamily="18" charset="0"/>
              </a:rPr>
              <a:t>-</a:t>
            </a:r>
            <a:r>
              <a:rPr lang="en-US" sz="4000" i="1" dirty="0" smtClean="0">
                <a:solidFill>
                  <a:schemeClr val="tx2"/>
                </a:solidFill>
                <a:latin typeface="Times New Roman" pitchFamily="18" charset="0"/>
                <a:cs typeface="Times New Roman" pitchFamily="18" charset="0"/>
              </a:rPr>
              <a:t> </a:t>
            </a:r>
            <a:r>
              <a:rPr lang="en-US" sz="3200" i="1" dirty="0" smtClean="0">
                <a:solidFill>
                  <a:schemeClr val="tx2"/>
                </a:solidFill>
                <a:latin typeface="Times New Roman" pitchFamily="18" charset="0"/>
                <a:cs typeface="Times New Roman" pitchFamily="18" charset="0"/>
              </a:rPr>
              <a:t>C</a:t>
            </a:r>
            <a:r>
              <a:rPr lang="en-US" sz="2800" b="1" i="1" dirty="0" smtClean="0">
                <a:solidFill>
                  <a:schemeClr val="tx2"/>
                </a:solidFill>
                <a:latin typeface="Times New Roman" pitchFamily="18" charset="0"/>
                <a:cs typeface="Times New Roman" pitchFamily="18" charset="0"/>
                <a:sym typeface="Symbol"/>
              </a:rPr>
              <a:t>)</a:t>
            </a:r>
          </a:p>
          <a:p>
            <a:pPr lvl="3">
              <a:buClr>
                <a:srgbClr val="FF6600"/>
              </a:buClr>
            </a:pPr>
            <a:r>
              <a:rPr lang="en-US" sz="1200" b="1" i="1" dirty="0" smtClean="0">
                <a:solidFill>
                  <a:schemeClr val="bg1"/>
                </a:solidFill>
                <a:latin typeface="Times New Roman" pitchFamily="18" charset="0"/>
                <a:cs typeface="Times New Roman" pitchFamily="18" charset="0"/>
                <a:sym typeface="Symbol"/>
              </a:rPr>
              <a:t>a</a:t>
            </a:r>
          </a:p>
          <a:p>
            <a:pPr marL="457200" indent="-457200">
              <a:buClr>
                <a:srgbClr val="FF6600"/>
              </a:buClr>
              <a:buFont typeface="Wingdings" pitchFamily="2" charset="2"/>
              <a:buChar char="q"/>
            </a:pPr>
            <a:r>
              <a:rPr lang="en-US" sz="2800" i="1" dirty="0" smtClean="0">
                <a:solidFill>
                  <a:schemeClr val="tx2"/>
                </a:solidFill>
                <a:latin typeface="Times New Roman"/>
                <a:cs typeface="Times New Roman"/>
              </a:rPr>
              <a:t> </a:t>
            </a:r>
            <a:r>
              <a:rPr lang="el-GR" sz="2800" i="1" dirty="0" smtClean="0">
                <a:solidFill>
                  <a:schemeClr val="tx2"/>
                </a:solidFill>
                <a:latin typeface="Times New Roman"/>
                <a:cs typeface="Times New Roman"/>
              </a:rPr>
              <a:t>σ</a:t>
            </a:r>
            <a:r>
              <a:rPr lang="en-US" sz="2800" i="1" dirty="0" smtClean="0">
                <a:solidFill>
                  <a:schemeClr val="tx2"/>
                </a:solidFill>
                <a:latin typeface="Times New Roman"/>
                <a:cs typeface="Times New Roman"/>
              </a:rPr>
              <a:t> </a:t>
            </a:r>
            <a:r>
              <a:rPr lang="en-US" sz="2800" i="1" dirty="0" smtClean="0">
                <a:solidFill>
                  <a:schemeClr val="tx2"/>
                </a:solidFill>
              </a:rPr>
              <a:t>~ A     </a:t>
            </a:r>
            <a:r>
              <a:rPr lang="en-US" sz="2400" dirty="0" smtClean="0">
                <a:solidFill>
                  <a:schemeClr val="tx2"/>
                </a:solidFill>
              </a:rPr>
              <a:t>of target nucleus</a:t>
            </a:r>
            <a:endParaRPr lang="en-US" sz="2400" dirty="0">
              <a:solidFill>
                <a:schemeClr val="tx2"/>
              </a:solidFill>
              <a:latin typeface="Times New Roman" pitchFamily="18" charset="0"/>
              <a:cs typeface="Times New Roman" pitchFamily="18" charset="0"/>
            </a:endParaRPr>
          </a:p>
          <a:p>
            <a:endParaRPr lang="en-US" sz="1800" dirty="0">
              <a:latin typeface="Times New Roman" pitchFamily="18" charset="0"/>
              <a:cs typeface="Times New Roman" pitchFamily="18" charset="0"/>
            </a:endParaRPr>
          </a:p>
        </p:txBody>
      </p:sp>
    </p:spTree>
    <p:extLst>
      <p:ext uri="{BB962C8B-B14F-4D97-AF65-F5344CB8AC3E}">
        <p14:creationId xmlns:p14="http://schemas.microsoft.com/office/powerpoint/2010/main" val="22099159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33</a:t>
            </a:fld>
            <a:endParaRPr lang="en-US">
              <a:solidFill>
                <a:srgbClr val="000000"/>
              </a:solidFill>
            </a:endParaRPr>
          </a:p>
        </p:txBody>
      </p:sp>
      <p:pic>
        <p:nvPicPr>
          <p:cNvPr id="184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75650"/>
            <a:ext cx="3810000" cy="567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242473"/>
            <a:ext cx="4343399" cy="531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2286000" y="0"/>
            <a:ext cx="6629400" cy="838200"/>
          </a:xfrm>
        </p:spPr>
        <p:txBody>
          <a:bodyPr/>
          <a:lstStyle/>
          <a:p>
            <a:r>
              <a:rPr lang="en-US" dirty="0" smtClean="0"/>
              <a:t>Hints of </a:t>
            </a:r>
            <a:r>
              <a:rPr lang="en-US" dirty="0" err="1" smtClean="0"/>
              <a:t>Drell</a:t>
            </a:r>
            <a:r>
              <a:rPr lang="en-US" dirty="0" smtClean="0"/>
              <a:t> Yan</a:t>
            </a:r>
            <a:endParaRPr lang="en-US" dirty="0"/>
          </a:p>
        </p:txBody>
      </p:sp>
    </p:spTree>
    <p:extLst>
      <p:ext uri="{BB962C8B-B14F-4D97-AF65-F5344CB8AC3E}">
        <p14:creationId xmlns:p14="http://schemas.microsoft.com/office/powerpoint/2010/main" val="39298140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0"/>
            <a:ext cx="6629400" cy="838200"/>
          </a:xfrm>
        </p:spPr>
        <p:txBody>
          <a:bodyPr/>
          <a:lstStyle/>
          <a:p>
            <a:r>
              <a:rPr lang="en-US" dirty="0" smtClean="0"/>
              <a:t>Strong hints of </a:t>
            </a:r>
            <a:r>
              <a:rPr lang="en-US" dirty="0" err="1" smtClean="0"/>
              <a:t>Drell</a:t>
            </a:r>
            <a:r>
              <a:rPr lang="en-US" dirty="0" smtClean="0"/>
              <a:t> Yan</a:t>
            </a:r>
            <a:endParaRPr lang="en-US" dirty="0"/>
          </a:p>
        </p:txBody>
      </p:sp>
      <p:sp>
        <p:nvSpPr>
          <p:cNvPr id="4" name="Date Placeholder 3"/>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34</a:t>
            </a:fld>
            <a:endParaRPr lang="en-US">
              <a:solidFill>
                <a:srgbClr val="000000"/>
              </a:solidFill>
            </a:endParaRP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303" t="8615" r="5322" b="5901"/>
          <a:stretch/>
        </p:blipFill>
        <p:spPr bwMode="auto">
          <a:xfrm>
            <a:off x="4191001" y="762000"/>
            <a:ext cx="4724400" cy="5290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863" r="10848"/>
          <a:stretch/>
        </p:blipFill>
        <p:spPr bwMode="auto">
          <a:xfrm>
            <a:off x="152400" y="691879"/>
            <a:ext cx="4114799" cy="5480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00600" y="6052348"/>
            <a:ext cx="4343400" cy="502702"/>
          </a:xfrm>
          <a:prstGeom prst="rect">
            <a:avLst/>
          </a:prstGeom>
          <a:noFill/>
        </p:spPr>
        <p:txBody>
          <a:bodyPr wrap="square" rtlCol="0">
            <a:spAutoFit/>
          </a:bodyPr>
          <a:lstStyle/>
          <a:p>
            <a:r>
              <a:rPr lang="el-GR" sz="2000" b="1" dirty="0">
                <a:solidFill>
                  <a:srgbClr val="0033CC"/>
                </a:solidFill>
                <a:latin typeface="Times New Roman"/>
                <a:cs typeface="Times New Roman"/>
              </a:rPr>
              <a:t>σ</a:t>
            </a:r>
            <a:r>
              <a:rPr lang="en-US" sz="2000" b="1" dirty="0" smtClean="0">
                <a:solidFill>
                  <a:srgbClr val="0033CC"/>
                </a:solidFill>
                <a:latin typeface="Times New Roman"/>
                <a:cs typeface="Times New Roman"/>
              </a:rPr>
              <a:t>(</a:t>
            </a:r>
            <a:r>
              <a:rPr lang="en-US" sz="2000" b="1" dirty="0" err="1" smtClean="0">
                <a:solidFill>
                  <a:srgbClr val="0033CC"/>
                </a:solidFill>
              </a:rPr>
              <a:t>Sn</a:t>
            </a:r>
            <a:r>
              <a:rPr lang="en-US" sz="2000" b="1" dirty="0" smtClean="0">
                <a:solidFill>
                  <a:srgbClr val="0033CC"/>
                </a:solidFill>
              </a:rPr>
              <a:t>) / </a:t>
            </a:r>
            <a:r>
              <a:rPr lang="el-GR" sz="2000" b="1" dirty="0" smtClean="0">
                <a:solidFill>
                  <a:srgbClr val="0033CC"/>
                </a:solidFill>
                <a:latin typeface="Times New Roman"/>
                <a:cs typeface="Times New Roman"/>
              </a:rPr>
              <a:t>σ</a:t>
            </a:r>
            <a:r>
              <a:rPr lang="en-US" sz="2000" b="1" dirty="0" smtClean="0">
                <a:solidFill>
                  <a:srgbClr val="0033CC"/>
                </a:solidFill>
              </a:rPr>
              <a:t>(C)  = [A(</a:t>
            </a:r>
            <a:r>
              <a:rPr lang="en-US" sz="2000" b="1" dirty="0" err="1" smtClean="0">
                <a:solidFill>
                  <a:srgbClr val="0033CC"/>
                </a:solidFill>
              </a:rPr>
              <a:t>Sn</a:t>
            </a:r>
            <a:r>
              <a:rPr lang="en-US" sz="2000" b="1" dirty="0" smtClean="0">
                <a:solidFill>
                  <a:srgbClr val="0033CC"/>
                </a:solidFill>
              </a:rPr>
              <a:t>) / A(C)]</a:t>
            </a:r>
            <a:r>
              <a:rPr lang="el-GR" sz="4000" b="1" baseline="30000" dirty="0" smtClean="0">
                <a:solidFill>
                  <a:srgbClr val="0033CC"/>
                </a:solidFill>
                <a:latin typeface="Times New Roman"/>
                <a:cs typeface="Times New Roman"/>
              </a:rPr>
              <a:t>α</a:t>
            </a:r>
            <a:endParaRPr lang="en-US" sz="2000" b="1" baseline="30000" dirty="0">
              <a:solidFill>
                <a:srgbClr val="0033CC"/>
              </a:solidFill>
            </a:endParaRPr>
          </a:p>
        </p:txBody>
      </p:sp>
    </p:spTree>
    <p:extLst>
      <p:ext uri="{BB962C8B-B14F-4D97-AF65-F5344CB8AC3E}">
        <p14:creationId xmlns:p14="http://schemas.microsoft.com/office/powerpoint/2010/main" val="41226560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199"/>
            <a:ext cx="8534400" cy="1143000"/>
          </a:xfrm>
        </p:spPr>
        <p:txBody>
          <a:bodyPr/>
          <a:lstStyle/>
          <a:p>
            <a:pPr algn="ctr"/>
            <a:r>
              <a:rPr lang="en-US" dirty="0" smtClean="0"/>
              <a:t>To make progress we needed to upgrade the beam and detector</a:t>
            </a:r>
            <a:endParaRPr lang="en-US" dirty="0"/>
          </a:p>
        </p:txBody>
      </p:sp>
      <p:sp>
        <p:nvSpPr>
          <p:cNvPr id="3" name="Content Placeholder 2"/>
          <p:cNvSpPr>
            <a:spLocks noGrp="1"/>
          </p:cNvSpPr>
          <p:nvPr>
            <p:ph idx="1"/>
          </p:nvPr>
        </p:nvSpPr>
        <p:spPr>
          <a:xfrm>
            <a:off x="304800" y="1600200"/>
            <a:ext cx="4648200" cy="4267200"/>
          </a:xfrm>
        </p:spPr>
        <p:txBody>
          <a:bodyPr/>
          <a:lstStyle/>
          <a:p>
            <a:r>
              <a:rPr lang="en-US" dirty="0" smtClean="0"/>
              <a:t>Need to collect pairs in mass range &gt; 4 </a:t>
            </a:r>
            <a:r>
              <a:rPr lang="en-US" dirty="0" err="1" smtClean="0"/>
              <a:t>GeV</a:t>
            </a:r>
            <a:r>
              <a:rPr lang="en-US" dirty="0" smtClean="0"/>
              <a:t>/c</a:t>
            </a:r>
            <a:r>
              <a:rPr lang="en-US" baseline="30000" dirty="0" smtClean="0"/>
              <a:t>2</a:t>
            </a:r>
          </a:p>
          <a:p>
            <a:r>
              <a:rPr lang="en-US" dirty="0" smtClean="0"/>
              <a:t> Cross section falls off quickly with mass</a:t>
            </a:r>
          </a:p>
          <a:p>
            <a:pPr marL="457200" lvl="1" indent="0">
              <a:buNone/>
            </a:pPr>
            <a:r>
              <a:rPr lang="en-US" sz="3200" dirty="0" smtClean="0">
                <a:solidFill>
                  <a:srgbClr val="FF6600"/>
                </a:solidFill>
                <a:sym typeface="Wingdings"/>
              </a:rPr>
              <a:t> </a:t>
            </a:r>
            <a:r>
              <a:rPr lang="en-US" sz="3600" dirty="0" smtClean="0">
                <a:solidFill>
                  <a:srgbClr val="FF6600"/>
                </a:solidFill>
                <a:sym typeface="Wingdings"/>
              </a:rPr>
              <a:t></a:t>
            </a:r>
            <a:r>
              <a:rPr lang="en-US" sz="2800" dirty="0" smtClean="0"/>
              <a:t>Higher intensity beam</a:t>
            </a:r>
            <a:endParaRPr lang="en-US" dirty="0" smtClean="0"/>
          </a:p>
          <a:p>
            <a:r>
              <a:rPr lang="en-US" dirty="0" smtClean="0"/>
              <a:t>Acceptance in </a:t>
            </a:r>
            <a:r>
              <a:rPr lang="en-US" dirty="0" err="1" smtClean="0"/>
              <a:t>helicity</a:t>
            </a:r>
            <a:r>
              <a:rPr lang="en-US" dirty="0" smtClean="0"/>
              <a:t> angle is poor even at the J/</a:t>
            </a:r>
            <a:r>
              <a:rPr lang="el-GR" dirty="0" smtClean="0"/>
              <a:t>ψ</a:t>
            </a:r>
            <a:r>
              <a:rPr lang="en-US" dirty="0" smtClean="0"/>
              <a:t> mass. </a:t>
            </a:r>
          </a:p>
          <a:p>
            <a:pPr marL="0" indent="0">
              <a:buNone/>
            </a:pPr>
            <a:r>
              <a:rPr lang="en-US" dirty="0" smtClean="0">
                <a:solidFill>
                  <a:srgbClr val="FF6600"/>
                </a:solidFill>
                <a:sym typeface="Wingdings"/>
              </a:rPr>
              <a:t>      </a:t>
            </a:r>
            <a:r>
              <a:rPr lang="en-US" sz="3200" dirty="0" smtClean="0">
                <a:solidFill>
                  <a:srgbClr val="FF6600"/>
                </a:solidFill>
                <a:sym typeface="Wingdings"/>
              </a:rPr>
              <a:t> </a:t>
            </a:r>
            <a:r>
              <a:rPr lang="en-US" dirty="0" smtClean="0">
                <a:sym typeface="Wingdings"/>
              </a:rPr>
              <a:t>Wider upstream</a:t>
            </a:r>
          </a:p>
          <a:p>
            <a:pPr marL="0" indent="0">
              <a:buNone/>
            </a:pPr>
            <a:r>
              <a:rPr lang="en-US" dirty="0">
                <a:sym typeface="Wingdings"/>
              </a:rPr>
              <a:t> </a:t>
            </a:r>
            <a:r>
              <a:rPr lang="en-US" dirty="0" smtClean="0">
                <a:sym typeface="Wingdings"/>
              </a:rPr>
              <a:t>          MWPC coverage</a:t>
            </a:r>
            <a:endParaRPr lang="en-US" dirty="0"/>
          </a:p>
        </p:txBody>
      </p:sp>
      <p:sp>
        <p:nvSpPr>
          <p:cNvPr id="4" name="Date Placeholder 3"/>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35</a:t>
            </a:fld>
            <a:endParaRPr lang="en-US">
              <a:solidFill>
                <a:srgbClr val="000000"/>
              </a:solidFill>
            </a:endParaRPr>
          </a:p>
        </p:txBody>
      </p:sp>
      <p:pic>
        <p:nvPicPr>
          <p:cNvPr id="194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250938" y="2001508"/>
            <a:ext cx="5370570" cy="380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83817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153400" cy="1143000"/>
          </a:xfrm>
        </p:spPr>
        <p:txBody>
          <a:bodyPr/>
          <a:lstStyle/>
          <a:p>
            <a:pPr algn="ctr"/>
            <a:r>
              <a:rPr lang="en-US" dirty="0" smtClean="0"/>
              <a:t>E 444 – an extension that escalated into a new experiment</a:t>
            </a:r>
            <a:endParaRPr lang="en-US" dirty="0"/>
          </a:p>
        </p:txBody>
      </p:sp>
      <p:sp>
        <p:nvSpPr>
          <p:cNvPr id="3" name="Content Placeholder 2"/>
          <p:cNvSpPr>
            <a:spLocks noGrp="1"/>
          </p:cNvSpPr>
          <p:nvPr>
            <p:ph idx="1"/>
          </p:nvPr>
        </p:nvSpPr>
        <p:spPr>
          <a:xfrm>
            <a:off x="228600" y="2133600"/>
            <a:ext cx="8839200" cy="4267200"/>
          </a:xfrm>
        </p:spPr>
        <p:txBody>
          <a:bodyPr/>
          <a:lstStyle/>
          <a:p>
            <a:r>
              <a:rPr lang="en-US" dirty="0" smtClean="0"/>
              <a:t>Improved Beam</a:t>
            </a:r>
          </a:p>
          <a:p>
            <a:pPr lvl="1"/>
            <a:r>
              <a:rPr lang="en-US" dirty="0" smtClean="0"/>
              <a:t>~20-fold increase in </a:t>
            </a:r>
            <a:r>
              <a:rPr lang="el-GR" i="1" dirty="0" smtClean="0"/>
              <a:t>π</a:t>
            </a:r>
            <a:r>
              <a:rPr lang="en-US" sz="3200" b="1" i="1" baseline="30000" dirty="0" smtClean="0"/>
              <a:t>-</a:t>
            </a:r>
            <a:r>
              <a:rPr lang="en-US" dirty="0" smtClean="0"/>
              <a:t> beam flux; ~4-fold in </a:t>
            </a:r>
            <a:r>
              <a:rPr lang="en-US" i="1" dirty="0" smtClean="0"/>
              <a:t>p,</a:t>
            </a:r>
            <a:r>
              <a:rPr lang="el-GR" i="1" dirty="0"/>
              <a:t> </a:t>
            </a:r>
            <a:r>
              <a:rPr lang="el-GR" i="1" dirty="0" smtClean="0"/>
              <a:t>π</a:t>
            </a:r>
            <a:r>
              <a:rPr lang="en-US" b="1" i="1" baseline="30000" dirty="0" smtClean="0"/>
              <a:t>+</a:t>
            </a:r>
          </a:p>
          <a:p>
            <a:pPr lvl="2"/>
            <a:r>
              <a:rPr lang="en-US" sz="2400" dirty="0" smtClean="0"/>
              <a:t>Quad-triplet focusing </a:t>
            </a:r>
            <a:r>
              <a:rPr lang="en-US" sz="2400" i="1" dirty="0" smtClean="0"/>
              <a:t>vs.</a:t>
            </a:r>
            <a:r>
              <a:rPr lang="en-US" sz="2400" dirty="0" smtClean="0"/>
              <a:t> bare horn</a:t>
            </a:r>
          </a:p>
          <a:p>
            <a:pPr lvl="1"/>
            <a:r>
              <a:rPr lang="en-US" dirty="0" smtClean="0"/>
              <a:t>225 </a:t>
            </a:r>
            <a:r>
              <a:rPr lang="en-US" dirty="0" err="1" smtClean="0"/>
              <a:t>vs</a:t>
            </a:r>
            <a:r>
              <a:rPr lang="en-US" dirty="0" smtClean="0"/>
              <a:t> 150</a:t>
            </a:r>
            <a:r>
              <a:rPr lang="en-US" dirty="0"/>
              <a:t> </a:t>
            </a:r>
            <a:r>
              <a:rPr lang="en-US" dirty="0" err="1" smtClean="0"/>
              <a:t>GeV</a:t>
            </a:r>
            <a:r>
              <a:rPr lang="en-US" dirty="0" smtClean="0"/>
              <a:t>/c</a:t>
            </a:r>
          </a:p>
          <a:p>
            <a:pPr lvl="1"/>
            <a:r>
              <a:rPr lang="en-US" dirty="0" smtClean="0"/>
              <a:t>New Cerenkov’s for better </a:t>
            </a:r>
            <a:r>
              <a:rPr lang="en-US" i="1" dirty="0" smtClean="0"/>
              <a:t>p /</a:t>
            </a:r>
            <a:r>
              <a:rPr lang="el-GR" i="1" dirty="0" smtClean="0"/>
              <a:t> </a:t>
            </a:r>
            <a:r>
              <a:rPr lang="en-US" i="1" dirty="0" smtClean="0"/>
              <a:t>K / </a:t>
            </a:r>
            <a:r>
              <a:rPr lang="el-GR" i="1" dirty="0" smtClean="0"/>
              <a:t>π</a:t>
            </a:r>
            <a:r>
              <a:rPr lang="en-US" b="1" i="1" dirty="0" smtClean="0"/>
              <a:t> </a:t>
            </a:r>
            <a:r>
              <a:rPr lang="en-US" dirty="0" smtClean="0"/>
              <a:t>separation</a:t>
            </a:r>
          </a:p>
          <a:p>
            <a:r>
              <a:rPr lang="en-US" dirty="0" smtClean="0"/>
              <a:t>Larger acceptance in </a:t>
            </a:r>
            <a:r>
              <a:rPr lang="en-US" i="1" dirty="0" err="1" smtClean="0"/>
              <a:t>x</a:t>
            </a:r>
            <a:r>
              <a:rPr lang="en-US" i="1" baseline="-25000" dirty="0" err="1" smtClean="0"/>
              <a:t>F</a:t>
            </a:r>
            <a:r>
              <a:rPr lang="en-US" dirty="0" smtClean="0"/>
              <a:t> and </a:t>
            </a:r>
            <a:r>
              <a:rPr lang="en-US" dirty="0" err="1" smtClean="0"/>
              <a:t>cos</a:t>
            </a:r>
            <a:r>
              <a:rPr lang="el-GR" i="1" dirty="0" smtClean="0"/>
              <a:t>θ</a:t>
            </a:r>
            <a:r>
              <a:rPr lang="en-US" i="1" dirty="0" smtClean="0"/>
              <a:t>*</a:t>
            </a:r>
          </a:p>
          <a:p>
            <a:pPr lvl="1"/>
            <a:r>
              <a:rPr lang="en-US" dirty="0" smtClean="0"/>
              <a:t>Upstream MWPC</a:t>
            </a:r>
            <a:r>
              <a:rPr lang="en-US" dirty="0"/>
              <a:t> </a:t>
            </a:r>
            <a:r>
              <a:rPr lang="en-US" dirty="0" smtClean="0"/>
              <a:t>coverage grows from 1x1m</a:t>
            </a:r>
            <a:r>
              <a:rPr lang="en-US" baseline="30000" dirty="0" smtClean="0"/>
              <a:t>2</a:t>
            </a:r>
            <a:r>
              <a:rPr lang="en-US" dirty="0" smtClean="0"/>
              <a:t>  to  1x2m</a:t>
            </a:r>
            <a:r>
              <a:rPr lang="en-US" baseline="30000" dirty="0" smtClean="0"/>
              <a:t>2</a:t>
            </a:r>
          </a:p>
          <a:p>
            <a:r>
              <a:rPr lang="en-US" dirty="0"/>
              <a:t> </a:t>
            </a:r>
            <a:r>
              <a:rPr lang="en-US" dirty="0" smtClean="0"/>
              <a:t>Trigger to suppress low-mass pairs, upgraded DAQ</a:t>
            </a:r>
          </a:p>
          <a:p>
            <a:r>
              <a:rPr lang="en-US" dirty="0" smtClean="0"/>
              <a:t> </a:t>
            </a:r>
            <a:r>
              <a:rPr lang="en-US" b="1" dirty="0" smtClean="0">
                <a:solidFill>
                  <a:srgbClr val="FF6600"/>
                </a:solidFill>
              </a:rPr>
              <a:t>Great students!  (Kathy Newman-Holmes)</a:t>
            </a:r>
          </a:p>
          <a:p>
            <a:pPr marL="914400" lvl="2" indent="0">
              <a:buNone/>
            </a:pPr>
            <a:endParaRPr lang="en-US" b="1" i="1" dirty="0">
              <a:solidFill>
                <a:srgbClr val="FF6600"/>
              </a:solidFill>
            </a:endParaRPr>
          </a:p>
          <a:p>
            <a:pPr lvl="1"/>
            <a:endParaRPr lang="en-US" dirty="0"/>
          </a:p>
        </p:txBody>
      </p:sp>
      <p:sp>
        <p:nvSpPr>
          <p:cNvPr id="4" name="Date Placeholder 3"/>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36</a:t>
            </a:fld>
            <a:endParaRPr lang="en-US">
              <a:solidFill>
                <a:srgbClr val="000000"/>
              </a:solidFill>
            </a:endParaRPr>
          </a:p>
        </p:txBody>
      </p:sp>
      <p:sp>
        <p:nvSpPr>
          <p:cNvPr id="7" name="TextBox 6"/>
          <p:cNvSpPr txBox="1"/>
          <p:nvPr/>
        </p:nvSpPr>
        <p:spPr>
          <a:xfrm>
            <a:off x="457200" y="1219200"/>
            <a:ext cx="8527912" cy="830997"/>
          </a:xfrm>
          <a:prstGeom prst="rect">
            <a:avLst/>
          </a:prstGeom>
          <a:noFill/>
        </p:spPr>
        <p:txBody>
          <a:bodyPr wrap="none" rtlCol="0">
            <a:spAutoFit/>
          </a:bodyPr>
          <a:lstStyle/>
          <a:p>
            <a:r>
              <a:rPr lang="en-US" sz="2400" dirty="0" smtClean="0"/>
              <a:t>Goals – to measure pairs with M &gt; 4 </a:t>
            </a:r>
            <a:r>
              <a:rPr lang="en-US" sz="2400" dirty="0" err="1" smtClean="0"/>
              <a:t>GeV</a:t>
            </a:r>
            <a:r>
              <a:rPr lang="en-US" sz="2400" dirty="0" smtClean="0"/>
              <a:t>/c</a:t>
            </a:r>
            <a:r>
              <a:rPr lang="en-US" sz="2400" baseline="30000" dirty="0" smtClean="0"/>
              <a:t>2</a:t>
            </a:r>
            <a:r>
              <a:rPr lang="en-US" sz="2400" dirty="0" smtClean="0"/>
              <a:t> to test </a:t>
            </a:r>
            <a:r>
              <a:rPr lang="en-US" sz="2400" dirty="0" err="1" smtClean="0"/>
              <a:t>Drell</a:t>
            </a:r>
            <a:r>
              <a:rPr lang="en-US" sz="2400" dirty="0" smtClean="0"/>
              <a:t>-Yan </a:t>
            </a:r>
          </a:p>
          <a:p>
            <a:r>
              <a:rPr lang="en-US" sz="2400" dirty="0" smtClean="0"/>
              <a:t>and then measure pion structure function. </a:t>
            </a:r>
            <a:endParaRPr lang="en-US" sz="2400" dirty="0"/>
          </a:p>
        </p:txBody>
      </p:sp>
    </p:spTree>
    <p:extLst>
      <p:ext uri="{BB962C8B-B14F-4D97-AF65-F5344CB8AC3E}">
        <p14:creationId xmlns:p14="http://schemas.microsoft.com/office/powerpoint/2010/main" val="26604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dirty="0" smtClean="0">
                <a:solidFill>
                  <a:srgbClr val="000000"/>
                </a:solidFill>
              </a:rPr>
              <a:t>September 22, 2012</a:t>
            </a:r>
            <a:endParaRPr lang="en-US" dirty="0">
              <a:solidFill>
                <a:srgbClr val="000000"/>
              </a:solidFill>
            </a:endParaRPr>
          </a:p>
        </p:txBody>
      </p:sp>
      <p:sp>
        <p:nvSpPr>
          <p:cNvPr id="15" name="Rectangle 14"/>
          <p:cNvSpPr/>
          <p:nvPr/>
        </p:nvSpPr>
        <p:spPr bwMode="auto">
          <a:xfrm>
            <a:off x="0" y="5410200"/>
            <a:ext cx="9220200" cy="14478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1066800"/>
            <a:ext cx="8915400" cy="4572000"/>
          </a:xfrm>
        </p:spPr>
        <p:txBody>
          <a:bodyPr/>
          <a:lstStyle/>
          <a:p>
            <a:endParaRPr lang="en-US" dirty="0"/>
          </a:p>
        </p:txBody>
      </p:sp>
      <p:sp>
        <p:nvSpPr>
          <p:cNvPr id="6" name="Slide Number Placeholder 5"/>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37</a:t>
            </a:fld>
            <a:endParaRPr lang="en-US">
              <a:solidFill>
                <a:srgbClr val="000000"/>
              </a:solidFill>
            </a:endParaRPr>
          </a:p>
        </p:txBody>
      </p:sp>
      <p:pic>
        <p:nvPicPr>
          <p:cNvPr id="193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152401"/>
            <a:ext cx="9119468"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676400" y="2731374"/>
            <a:ext cx="5410200" cy="3989992"/>
            <a:chOff x="1676400" y="2628899"/>
            <a:chExt cx="5410200" cy="3989992"/>
          </a:xfrm>
        </p:grpSpPr>
        <p:pic>
          <p:nvPicPr>
            <p:cNvPr id="19353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a:stretch/>
          </p:blipFill>
          <p:spPr bwMode="auto">
            <a:xfrm rot="5400000">
              <a:off x="2123196" y="3515605"/>
              <a:ext cx="2487821" cy="338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736" t="21292"/>
            <a:stretch/>
          </p:blipFill>
          <p:spPr bwMode="auto">
            <a:xfrm rot="5400000">
              <a:off x="4691555" y="4223846"/>
              <a:ext cx="2351690" cy="24383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bwMode="auto">
            <a:xfrm>
              <a:off x="1676400" y="3962399"/>
              <a:ext cx="5410200" cy="2487823"/>
            </a:xfrm>
            <a:prstGeom prst="rect">
              <a:avLst/>
            </a:prstGeom>
            <a:noFill/>
            <a:ln w="5715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cxnSp>
          <p:nvCxnSpPr>
            <p:cNvPr id="10" name="Straight Arrow Connector 9"/>
            <p:cNvCxnSpPr/>
            <p:nvPr/>
          </p:nvCxnSpPr>
          <p:spPr bwMode="auto">
            <a:xfrm>
              <a:off x="3276600" y="2628899"/>
              <a:ext cx="990600" cy="1181101"/>
            </a:xfrm>
            <a:prstGeom prst="straightConnector1">
              <a:avLst/>
            </a:prstGeom>
            <a:solidFill>
              <a:schemeClr val="accent1"/>
            </a:solidFill>
            <a:ln w="60325" cap="flat" cmpd="sng" algn="ctr">
              <a:solidFill>
                <a:srgbClr val="FF66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 name="Footer Placeholder 4"/>
          <p:cNvSpPr>
            <a:spLocks noGrp="1"/>
          </p:cNvSpPr>
          <p:nvPr>
            <p:ph type="ftr" sz="quarter" idx="11"/>
          </p:nvPr>
        </p:nvSpPr>
        <p:spPr/>
        <p:txBody>
          <a:bodyPr/>
          <a:lstStyle/>
          <a:p>
            <a:pPr>
              <a:defRPr/>
            </a:pPr>
            <a:r>
              <a:rPr lang="en-US" dirty="0" smtClean="0">
                <a:solidFill>
                  <a:srgbClr val="000000"/>
                </a:solidFill>
              </a:rPr>
              <a:t>PILCHERFEST</a:t>
            </a:r>
            <a:endParaRPr lang="en-US" dirty="0">
              <a:solidFill>
                <a:srgbClr val="000000"/>
              </a:solidFill>
            </a:endParaRPr>
          </a:p>
        </p:txBody>
      </p:sp>
    </p:spTree>
    <p:extLst>
      <p:ext uri="{BB962C8B-B14F-4D97-AF65-F5344CB8AC3E}">
        <p14:creationId xmlns:p14="http://schemas.microsoft.com/office/powerpoint/2010/main" val="62230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38</a:t>
            </a:fld>
            <a:endParaRPr lang="en-US">
              <a:solidFill>
                <a:srgbClr val="000000"/>
              </a:solidFill>
            </a:endParaRPr>
          </a:p>
        </p:txBody>
      </p:sp>
      <p:pic>
        <p:nvPicPr>
          <p:cNvPr id="1955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606"/>
          <a:stretch/>
        </p:blipFill>
        <p:spPr bwMode="auto">
          <a:xfrm rot="5400000">
            <a:off x="1142999" y="-1163311"/>
            <a:ext cx="6858000" cy="9184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5800" y="152400"/>
            <a:ext cx="1144865" cy="523220"/>
          </a:xfrm>
          <a:prstGeom prst="rect">
            <a:avLst/>
          </a:prstGeom>
          <a:noFill/>
        </p:spPr>
        <p:txBody>
          <a:bodyPr wrap="none" rtlCol="0">
            <a:spAutoFit/>
          </a:bodyPr>
          <a:lstStyle/>
          <a:p>
            <a:r>
              <a:rPr lang="en-US" sz="2800" dirty="0" smtClean="0"/>
              <a:t>E-444</a:t>
            </a:r>
            <a:endParaRPr lang="en-US" sz="2800" dirty="0"/>
          </a:p>
        </p:txBody>
      </p:sp>
    </p:spTree>
    <p:extLst>
      <p:ext uri="{BB962C8B-B14F-4D97-AF65-F5344CB8AC3E}">
        <p14:creationId xmlns:p14="http://schemas.microsoft.com/office/powerpoint/2010/main" val="40175033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concluding remarks</a:t>
            </a:r>
            <a:endParaRPr lang="en-US" dirty="0"/>
          </a:p>
        </p:txBody>
      </p:sp>
      <p:sp>
        <p:nvSpPr>
          <p:cNvPr id="3" name="Content Placeholder 2"/>
          <p:cNvSpPr>
            <a:spLocks noGrp="1"/>
          </p:cNvSpPr>
          <p:nvPr>
            <p:ph idx="1"/>
          </p:nvPr>
        </p:nvSpPr>
        <p:spPr>
          <a:xfrm>
            <a:off x="304800" y="1371600"/>
            <a:ext cx="8458200" cy="4267200"/>
          </a:xfrm>
        </p:spPr>
        <p:txBody>
          <a:bodyPr/>
          <a:lstStyle/>
          <a:p>
            <a:r>
              <a:rPr lang="en-US" sz="2400" dirty="0" smtClean="0"/>
              <a:t>We all enjoyed this thrilling time in physics immensely, and I feel blessed to have had more than 10 years with such a brilliant partner and friend.  </a:t>
            </a:r>
          </a:p>
          <a:p>
            <a:r>
              <a:rPr lang="en-US" sz="2400" dirty="0" smtClean="0"/>
              <a:t>Jim’s inspiring leadership has encouraged a host of outstanding young people into particle physics, a phenomenon that continues to this day.</a:t>
            </a:r>
          </a:p>
          <a:p>
            <a:r>
              <a:rPr lang="en-US" sz="2400" dirty="0" smtClean="0"/>
              <a:t>As my colleagues increasingly take their “extended leaves from departmental  obligations,” I have observed them to use this new freedom to focus on the science they love, and am thus very confident we’re all going to see as much or hopefully even more of Jim and Carla in the future. </a:t>
            </a:r>
          </a:p>
          <a:p>
            <a:endParaRPr lang="en-US" dirty="0" smtClean="0"/>
          </a:p>
          <a:p>
            <a:endParaRPr lang="en-US" dirty="0" smtClean="0"/>
          </a:p>
          <a:p>
            <a:endParaRPr lang="en-US" dirty="0" smtClean="0"/>
          </a:p>
        </p:txBody>
      </p:sp>
      <p:sp>
        <p:nvSpPr>
          <p:cNvPr id="4" name="Date Placeholder 3"/>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39</a:t>
            </a:fld>
            <a:endParaRPr lang="en-US">
              <a:solidFill>
                <a:srgbClr val="000000"/>
              </a:solidFill>
            </a:endParaRPr>
          </a:p>
        </p:txBody>
      </p:sp>
    </p:spTree>
    <p:extLst>
      <p:ext uri="{BB962C8B-B14F-4D97-AF65-F5344CB8AC3E}">
        <p14:creationId xmlns:p14="http://schemas.microsoft.com/office/powerpoint/2010/main" val="33995348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407154" y="2393733"/>
            <a:ext cx="6584446" cy="4191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2514600" y="2743200"/>
            <a:ext cx="1676400" cy="1219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152582" name="Rectangle 6"/>
          <p:cNvSpPr>
            <a:spLocks noChangeArrowheads="1"/>
          </p:cNvSpPr>
          <p:nvPr/>
        </p:nvSpPr>
        <p:spPr bwMode="auto">
          <a:xfrm>
            <a:off x="685800" y="990600"/>
            <a:ext cx="41148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78" name="Rectangle 2"/>
          <p:cNvSpPr>
            <a:spLocks noGrp="1" noChangeArrowheads="1"/>
          </p:cNvSpPr>
          <p:nvPr>
            <p:ph type="title"/>
          </p:nvPr>
        </p:nvSpPr>
        <p:spPr>
          <a:xfrm>
            <a:off x="533402" y="-152400"/>
            <a:ext cx="8153399" cy="1143000"/>
          </a:xfrm>
        </p:spPr>
        <p:txBody>
          <a:bodyPr/>
          <a:lstStyle/>
          <a:p>
            <a:r>
              <a:rPr lang="en-US" dirty="0"/>
              <a:t>The Discovery of CP </a:t>
            </a:r>
            <a:r>
              <a:rPr lang="en-US" dirty="0" smtClean="0"/>
              <a:t>violation (1964)</a:t>
            </a:r>
            <a:endParaRPr lang="en-US" dirty="0"/>
          </a:p>
        </p:txBody>
      </p:sp>
      <p:sp>
        <p:nvSpPr>
          <p:cNvPr id="152581" name="Rectangle 5"/>
          <p:cNvSpPr>
            <a:spLocks noGrp="1" noChangeArrowheads="1"/>
          </p:cNvSpPr>
          <p:nvPr>
            <p:ph idx="1"/>
          </p:nvPr>
        </p:nvSpPr>
        <p:spPr>
          <a:xfrm>
            <a:off x="152400" y="838200"/>
            <a:ext cx="5486400" cy="5105400"/>
          </a:xfrm>
        </p:spPr>
        <p:txBody>
          <a:bodyPr/>
          <a:lstStyle/>
          <a:p>
            <a:pPr marL="0" indent="0">
              <a:lnSpc>
                <a:spcPct val="110000"/>
              </a:lnSpc>
              <a:buNone/>
            </a:pPr>
            <a:r>
              <a:rPr lang="en-US" sz="2800" b="1" dirty="0" smtClean="0">
                <a:solidFill>
                  <a:srgbClr val="FF0000"/>
                </a:solidFill>
              </a:rPr>
              <a:t>   K</a:t>
            </a:r>
            <a:r>
              <a:rPr lang="en-US" sz="2800" b="1" baseline="-25000" dirty="0" smtClean="0">
                <a:solidFill>
                  <a:srgbClr val="FF0000"/>
                </a:solidFill>
              </a:rPr>
              <a:t>L            </a:t>
            </a:r>
            <a:r>
              <a:rPr lang="en-US" sz="2800" b="1" dirty="0" smtClean="0">
                <a:sym typeface="Symbol" pitchFamily="18" charset="2"/>
              </a:rPr>
              <a:t></a:t>
            </a:r>
            <a:r>
              <a:rPr lang="en-US" sz="2800" b="1" dirty="0" smtClean="0">
                <a:solidFill>
                  <a:srgbClr val="FF0000"/>
                </a:solidFill>
                <a:sym typeface="Symbol" pitchFamily="18" charset="2"/>
              </a:rPr>
              <a:t>   </a:t>
            </a:r>
            <a:r>
              <a:rPr lang="en-US" sz="2800" b="1" dirty="0" smtClean="0">
                <a:solidFill>
                  <a:srgbClr val="0066FF"/>
                </a:solidFill>
                <a:sym typeface="Symbol" pitchFamily="18" charset="2"/>
              </a:rPr>
              <a:t> </a:t>
            </a:r>
            <a:r>
              <a:rPr lang="en-US" sz="2800" b="1" baseline="30000" dirty="0">
                <a:solidFill>
                  <a:srgbClr val="0066FF"/>
                </a:solidFill>
                <a:sym typeface="Symbol" pitchFamily="18" charset="2"/>
              </a:rPr>
              <a:t>+</a:t>
            </a:r>
            <a:r>
              <a:rPr lang="en-US" sz="2800" b="1" dirty="0">
                <a:solidFill>
                  <a:srgbClr val="0066FF"/>
                </a:solidFill>
                <a:sym typeface="Symbol" pitchFamily="18" charset="2"/>
              </a:rPr>
              <a:t></a:t>
            </a:r>
            <a:r>
              <a:rPr lang="en-US" sz="2800" b="1" baseline="30000" dirty="0">
                <a:solidFill>
                  <a:srgbClr val="0066FF"/>
                </a:solidFill>
                <a:sym typeface="Symbol" pitchFamily="18" charset="2"/>
              </a:rPr>
              <a:t>-</a:t>
            </a:r>
            <a:r>
              <a:rPr lang="en-US" sz="2800" b="1" dirty="0">
                <a:solidFill>
                  <a:srgbClr val="0066FF"/>
                </a:solidFill>
                <a:sym typeface="Symbol" pitchFamily="18" charset="2"/>
              </a:rPr>
              <a:t>  </a:t>
            </a:r>
            <a:endParaRPr lang="en-US" b="1" dirty="0">
              <a:solidFill>
                <a:srgbClr val="0066FF"/>
              </a:solidFill>
              <a:sym typeface="Symbol" pitchFamily="18" charset="2"/>
            </a:endParaRPr>
          </a:p>
          <a:p>
            <a:pPr marL="0" lvl="0" indent="0">
              <a:lnSpc>
                <a:spcPct val="110000"/>
              </a:lnSpc>
              <a:buNone/>
            </a:pPr>
            <a:r>
              <a:rPr lang="en-US" sz="2400" dirty="0" smtClean="0">
                <a:solidFill>
                  <a:srgbClr val="FF0000"/>
                </a:solidFill>
              </a:rPr>
              <a:t>   CP </a:t>
            </a:r>
            <a:r>
              <a:rPr lang="en-US" sz="2400" dirty="0">
                <a:solidFill>
                  <a:srgbClr val="FF0000"/>
                </a:solidFill>
              </a:rPr>
              <a:t>= -1       </a:t>
            </a:r>
            <a:r>
              <a:rPr lang="en-US" sz="2400" dirty="0" smtClean="0">
                <a:solidFill>
                  <a:srgbClr val="FF0000"/>
                </a:solidFill>
              </a:rPr>
              <a:t>    </a:t>
            </a:r>
            <a:r>
              <a:rPr lang="en-US" sz="2400" dirty="0" smtClean="0">
                <a:solidFill>
                  <a:srgbClr val="0066FF"/>
                </a:solidFill>
              </a:rPr>
              <a:t>CP </a:t>
            </a:r>
            <a:r>
              <a:rPr lang="en-US" sz="2400" dirty="0">
                <a:solidFill>
                  <a:srgbClr val="0066FF"/>
                </a:solidFill>
              </a:rPr>
              <a:t>= +1</a:t>
            </a:r>
          </a:p>
          <a:p>
            <a:pPr marL="457200" lvl="1" indent="0">
              <a:lnSpc>
                <a:spcPct val="110000"/>
              </a:lnSpc>
              <a:spcBef>
                <a:spcPts val="0"/>
              </a:spcBef>
              <a:buNone/>
            </a:pPr>
            <a:r>
              <a:rPr lang="en-US" dirty="0" smtClean="0">
                <a:sym typeface="Symbol" pitchFamily="18" charset="2"/>
              </a:rPr>
              <a:t> ~ </a:t>
            </a:r>
            <a:r>
              <a:rPr lang="en-US" dirty="0">
                <a:sym typeface="Symbol" pitchFamily="18" charset="2"/>
              </a:rPr>
              <a:t>0.2</a:t>
            </a:r>
            <a:r>
              <a:rPr lang="en-US" dirty="0" smtClean="0">
                <a:sym typeface="Symbol" pitchFamily="18" charset="2"/>
              </a:rPr>
              <a:t>% </a:t>
            </a:r>
            <a:r>
              <a:rPr lang="en-US" dirty="0">
                <a:sym typeface="Symbol" pitchFamily="18" charset="2"/>
              </a:rPr>
              <a:t>of the </a:t>
            </a:r>
            <a:r>
              <a:rPr lang="en-US" dirty="0" smtClean="0">
                <a:sym typeface="Symbol" pitchFamily="18" charset="2"/>
              </a:rPr>
              <a:t>time</a:t>
            </a:r>
          </a:p>
          <a:p>
            <a:pPr marL="0" indent="0">
              <a:lnSpc>
                <a:spcPct val="110000"/>
              </a:lnSpc>
              <a:buNone/>
            </a:pPr>
            <a:endParaRPr lang="en-US" sz="1050" dirty="0" smtClean="0">
              <a:sym typeface="Symbol" pitchFamily="18" charset="2"/>
            </a:endParaRPr>
          </a:p>
          <a:p>
            <a:pPr>
              <a:lnSpc>
                <a:spcPct val="110000"/>
              </a:lnSpc>
            </a:pPr>
            <a:r>
              <a:rPr lang="en-US" sz="2400" b="1" dirty="0" smtClean="0">
                <a:sym typeface="Symbol" pitchFamily="18" charset="2"/>
              </a:rPr>
              <a:t>Completely </a:t>
            </a:r>
            <a:r>
              <a:rPr lang="en-US" sz="2400" b="1" dirty="0">
                <a:sym typeface="Symbol" pitchFamily="18" charset="2"/>
              </a:rPr>
              <a:t>unexpected! </a:t>
            </a:r>
          </a:p>
          <a:p>
            <a:pPr>
              <a:lnSpc>
                <a:spcPct val="110000"/>
              </a:lnSpc>
            </a:pPr>
            <a:r>
              <a:rPr lang="en-US" sz="2400" b="1" dirty="0">
                <a:sym typeface="Symbol" pitchFamily="18" charset="2"/>
              </a:rPr>
              <a:t>Didn’t fit any existing picture.</a:t>
            </a:r>
          </a:p>
          <a:p>
            <a:pPr>
              <a:lnSpc>
                <a:spcPct val="60000"/>
              </a:lnSpc>
            </a:pPr>
            <a:r>
              <a:rPr lang="en-US" sz="2400" b="1" dirty="0">
                <a:sym typeface="Symbol" pitchFamily="18" charset="2"/>
              </a:rPr>
              <a:t> New Forces at work?</a:t>
            </a:r>
            <a:r>
              <a:rPr lang="en-US" sz="3200" b="1" dirty="0"/>
              <a:t> </a:t>
            </a:r>
          </a:p>
        </p:txBody>
      </p:sp>
      <p:sp>
        <p:nvSpPr>
          <p:cNvPr id="6" name="Date Placeholder 5"/>
          <p:cNvSpPr>
            <a:spLocks noGrp="1"/>
          </p:cNvSpPr>
          <p:nvPr>
            <p:ph type="dt" sz="half" idx="10"/>
          </p:nvPr>
        </p:nvSpPr>
        <p:spPr/>
        <p:txBody>
          <a:bodyPr/>
          <a:lstStyle/>
          <a:p>
            <a:pPr>
              <a:defRPr/>
            </a:pPr>
            <a:r>
              <a:rPr lang="en-US" smtClean="0"/>
              <a:t>September 22, 2012</a:t>
            </a:r>
            <a:endParaRPr lang="en-US" dirty="0"/>
          </a:p>
        </p:txBody>
      </p:sp>
      <p:sp>
        <p:nvSpPr>
          <p:cNvPr id="5" name="Footer Placeholder 4"/>
          <p:cNvSpPr>
            <a:spLocks noGrp="1"/>
          </p:cNvSpPr>
          <p:nvPr>
            <p:ph type="ftr" sz="quarter" idx="11"/>
          </p:nvPr>
        </p:nvSpPr>
        <p:spPr/>
        <p:txBody>
          <a:bodyPr/>
          <a:lstStyle/>
          <a:p>
            <a:pPr>
              <a:defRPr/>
            </a:pPr>
            <a:r>
              <a:rPr lang="en-US" smtClean="0"/>
              <a:t>PILCHERFEST</a:t>
            </a:r>
            <a:endParaRPr lang="en-US"/>
          </a:p>
        </p:txBody>
      </p:sp>
      <p:pic>
        <p:nvPicPr>
          <p:cNvPr id="152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680" y="851336"/>
            <a:ext cx="495392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583" name="Line 7"/>
          <p:cNvSpPr>
            <a:spLocks noChangeShapeType="1"/>
          </p:cNvSpPr>
          <p:nvPr/>
        </p:nvSpPr>
        <p:spPr bwMode="auto">
          <a:xfrm>
            <a:off x="1295400" y="762000"/>
            <a:ext cx="6781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810000"/>
            <a:ext cx="1284554" cy="186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4757759"/>
            <a:ext cx="1187954" cy="182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4</a:t>
            </a:fld>
            <a:endParaRPr lang="en-US">
              <a:solidFill>
                <a:srgbClr val="000000"/>
              </a:solidFill>
            </a:endParaRPr>
          </a:p>
        </p:txBody>
      </p:sp>
    </p:spTree>
    <p:extLst>
      <p:ext uri="{BB962C8B-B14F-4D97-AF65-F5344CB8AC3E}">
        <p14:creationId xmlns:p14="http://schemas.microsoft.com/office/powerpoint/2010/main" val="93472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58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58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258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0"/>
            <a:ext cx="6629400" cy="1143000"/>
          </a:xfrm>
        </p:spPr>
        <p:txBody>
          <a:bodyPr/>
          <a:lstStyle/>
          <a:p>
            <a:r>
              <a:rPr lang="en-US" dirty="0" smtClean="0"/>
              <a:t>BACKUP SLIDES</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solidFill>
                  <a:srgbClr val="000000"/>
                </a:solidFill>
              </a:rPr>
              <a:t>September 22, 2012</a:t>
            </a: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PILCHERFEST</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40</a:t>
            </a:fld>
            <a:endParaRPr lang="en-US">
              <a:solidFill>
                <a:srgbClr val="000000"/>
              </a:solidFill>
            </a:endParaRPr>
          </a:p>
        </p:txBody>
      </p:sp>
    </p:spTree>
    <p:extLst>
      <p:ext uri="{BB962C8B-B14F-4D97-AF65-F5344CB8AC3E}">
        <p14:creationId xmlns:p14="http://schemas.microsoft.com/office/powerpoint/2010/main" val="8905463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6324600" y="2895602"/>
            <a:ext cx="338554" cy="461665"/>
          </a:xfrm>
          <a:prstGeom prst="rect">
            <a:avLst/>
          </a:prstGeom>
          <a:noFill/>
          <a:ln w="9525">
            <a:noFill/>
            <a:miter lim="800000"/>
            <a:headEnd/>
            <a:tailEnd/>
          </a:ln>
          <a:effectLst/>
        </p:spPr>
        <p:txBody>
          <a:bodyPr wrap="none">
            <a:spAutoFit/>
          </a:bodyPr>
          <a:lstStyle/>
          <a:p>
            <a:r>
              <a:rPr lang="en-US" sz="2400">
                <a:solidFill>
                  <a:schemeClr val="tx1"/>
                </a:solidFill>
                <a:latin typeface="Times New Roman" pitchFamily="18" charset="0"/>
              </a:rPr>
              <a:t>  </a:t>
            </a:r>
          </a:p>
        </p:txBody>
      </p:sp>
      <p:sp>
        <p:nvSpPr>
          <p:cNvPr id="5125" name="Text Box 5"/>
          <p:cNvSpPr txBox="1">
            <a:spLocks noChangeArrowheads="1"/>
          </p:cNvSpPr>
          <p:nvPr/>
        </p:nvSpPr>
        <p:spPr bwMode="auto">
          <a:xfrm>
            <a:off x="202541" y="533400"/>
            <a:ext cx="5588659" cy="1578894"/>
          </a:xfrm>
          <a:prstGeom prst="rect">
            <a:avLst/>
          </a:prstGeom>
          <a:solidFill>
            <a:srgbClr val="FFFFFF"/>
          </a:solidFill>
          <a:ln w="9525">
            <a:noFill/>
            <a:miter lim="800000"/>
            <a:headEnd/>
            <a:tailEnd/>
          </a:ln>
          <a:effectLst/>
        </p:spPr>
        <p:txBody>
          <a:bodyPr wrap="square">
            <a:spAutoFit/>
          </a:bodyPr>
          <a:lstStyle/>
          <a:p>
            <a:pPr algn="ctr">
              <a:lnSpc>
                <a:spcPct val="70000"/>
              </a:lnSpc>
            </a:pPr>
            <a:r>
              <a:rPr lang="en-US" sz="4000" b="1" i="1" dirty="0" smtClean="0">
                <a:solidFill>
                  <a:schemeClr val="tx1"/>
                </a:solidFill>
              </a:rPr>
              <a:t>  </a:t>
            </a:r>
            <a:endParaRPr lang="en-CA" sz="2800" b="1" dirty="0" smtClean="0">
              <a:solidFill>
                <a:schemeClr val="tx1"/>
              </a:solidFill>
            </a:endParaRPr>
          </a:p>
          <a:p>
            <a:pPr algn="ctr">
              <a:lnSpc>
                <a:spcPct val="70000"/>
              </a:lnSpc>
            </a:pPr>
            <a:r>
              <a:rPr lang="en-US" sz="3600" b="1" i="1" dirty="0" smtClean="0">
                <a:solidFill>
                  <a:schemeClr val="tx1"/>
                </a:solidFill>
              </a:rPr>
              <a:t> </a:t>
            </a:r>
            <a:r>
              <a:rPr lang="en-US" sz="3600" b="1" i="1" dirty="0" smtClean="0">
                <a:solidFill>
                  <a:srgbClr val="FF6600"/>
                </a:solidFill>
              </a:rPr>
              <a:t>Searching for K</a:t>
            </a:r>
            <a:r>
              <a:rPr lang="en-US" sz="3600" b="1" i="1" baseline="30000" dirty="0" smtClean="0">
                <a:solidFill>
                  <a:srgbClr val="FF6600"/>
                </a:solidFill>
              </a:rPr>
              <a:t>+ </a:t>
            </a:r>
            <a:r>
              <a:rPr lang="en-US" sz="3600" b="1" i="1" dirty="0" smtClean="0">
                <a:solidFill>
                  <a:srgbClr val="FF6600"/>
                </a:solidFill>
                <a:sym typeface="Symbol"/>
              </a:rPr>
              <a:t> </a:t>
            </a:r>
            <a:r>
              <a:rPr lang="en-US" sz="3600" b="1" i="1" baseline="30000" dirty="0" smtClean="0">
                <a:solidFill>
                  <a:srgbClr val="FF6600"/>
                </a:solidFill>
                <a:sym typeface="Symbol"/>
              </a:rPr>
              <a:t>+</a:t>
            </a:r>
            <a:r>
              <a:rPr lang="en-US" sz="3600" b="1" i="1" dirty="0" smtClean="0">
                <a:solidFill>
                  <a:srgbClr val="FF6600"/>
                </a:solidFill>
                <a:sym typeface="Symbol"/>
              </a:rPr>
              <a:t></a:t>
            </a:r>
            <a:r>
              <a:rPr lang="en-US" sz="4400" b="1" i="1" dirty="0" smtClean="0">
                <a:solidFill>
                  <a:srgbClr val="FF6600"/>
                </a:solidFill>
                <a:sym typeface="Symbol"/>
              </a:rPr>
              <a:t>  </a:t>
            </a:r>
            <a:endParaRPr lang="en-US" sz="3200" b="1" i="1" dirty="0" smtClean="0">
              <a:solidFill>
                <a:srgbClr val="FF6600"/>
              </a:solidFill>
              <a:sym typeface="Symbol"/>
            </a:endParaRPr>
          </a:p>
          <a:p>
            <a:pPr algn="ctr">
              <a:lnSpc>
                <a:spcPct val="70000"/>
              </a:lnSpc>
            </a:pPr>
            <a:endParaRPr lang="en-US" sz="1800" b="1" i="1" dirty="0" smtClean="0">
              <a:solidFill>
                <a:srgbClr val="FF6600"/>
              </a:solidFill>
              <a:sym typeface="Symbol"/>
            </a:endParaRPr>
          </a:p>
          <a:p>
            <a:pPr algn="ctr">
              <a:lnSpc>
                <a:spcPct val="70000"/>
              </a:lnSpc>
            </a:pPr>
            <a:r>
              <a:rPr lang="en-US" sz="3600" b="1" i="1" dirty="0" smtClean="0">
                <a:solidFill>
                  <a:srgbClr val="FF6600"/>
                </a:solidFill>
                <a:sym typeface="Symbol"/>
              </a:rPr>
              <a:t>A </a:t>
            </a:r>
            <a:r>
              <a:rPr lang="en-US" sz="3600" b="1" i="1" dirty="0" smtClean="0">
                <a:solidFill>
                  <a:srgbClr val="FF6600"/>
                </a:solidFill>
              </a:rPr>
              <a:t>Needle in </a:t>
            </a:r>
            <a:r>
              <a:rPr lang="en-US" sz="3600" b="1" i="1" dirty="0">
                <a:solidFill>
                  <a:srgbClr val="FF6600"/>
                </a:solidFill>
              </a:rPr>
              <a:t>a Haystack!</a:t>
            </a:r>
            <a:r>
              <a:rPr lang="en-US" sz="3600" b="1" i="1" dirty="0" smtClean="0">
                <a:solidFill>
                  <a:srgbClr val="FF6600"/>
                </a:solidFill>
                <a:sym typeface="Symbol"/>
              </a:rPr>
              <a:t> </a:t>
            </a:r>
            <a:endParaRPr lang="en-CA" sz="2800" b="1" dirty="0">
              <a:solidFill>
                <a:srgbClr val="FF6600"/>
              </a:solidFill>
            </a:endParaRPr>
          </a:p>
        </p:txBody>
      </p:sp>
      <p:pic>
        <p:nvPicPr>
          <p:cNvPr id="10" name="Picture 2" descr="Needle in a Haysta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476999" y="2530366"/>
            <a:ext cx="1371599" cy="2245359"/>
          </a:xfrm>
          <a:prstGeom prst="rect">
            <a:avLst/>
          </a:prstGeom>
          <a:noFill/>
        </p:spPr>
      </p:pic>
      <p:grpSp>
        <p:nvGrpSpPr>
          <p:cNvPr id="5" name="Group 4"/>
          <p:cNvGrpSpPr/>
          <p:nvPr/>
        </p:nvGrpSpPr>
        <p:grpSpPr>
          <a:xfrm>
            <a:off x="4495800" y="1066799"/>
            <a:ext cx="4191000" cy="3733801"/>
            <a:chOff x="4114800" y="2362200"/>
            <a:chExt cx="4800600" cy="4267201"/>
          </a:xfrm>
        </p:grpSpPr>
        <p:pic>
          <p:nvPicPr>
            <p:cNvPr id="8" name="Picture 2" descr="Needle in a Haysta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114800" y="3539067"/>
              <a:ext cx="2619374" cy="3090333"/>
            </a:xfrm>
            <a:prstGeom prst="rect">
              <a:avLst/>
            </a:prstGeom>
            <a:noFill/>
          </p:spPr>
        </p:pic>
        <p:pic>
          <p:nvPicPr>
            <p:cNvPr id="11" name="Picture 2" descr="Needle in a Haysta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565522" y="4419600"/>
              <a:ext cx="1349878" cy="2209801"/>
            </a:xfrm>
            <a:prstGeom prst="rect">
              <a:avLst/>
            </a:prstGeom>
            <a:noFill/>
          </p:spPr>
        </p:pic>
        <p:pic>
          <p:nvPicPr>
            <p:cNvPr id="9" name="Picture 2" descr="Needle in a Hayst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H="1" flipV="1">
              <a:off x="6057901" y="1943101"/>
              <a:ext cx="2438400" cy="3276598"/>
            </a:xfrm>
            <a:prstGeom prst="rect">
              <a:avLst/>
            </a:prstGeom>
            <a:noFill/>
          </p:spPr>
        </p:pic>
      </p:gr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4691817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924800" cy="1143000"/>
          </a:xfrm>
        </p:spPr>
        <p:txBody>
          <a:bodyPr/>
          <a:lstStyle/>
          <a:p>
            <a:r>
              <a:rPr lang="en-US" sz="4000" i="1" dirty="0" smtClean="0">
                <a:latin typeface="Arial" charset="0"/>
              </a:rPr>
              <a:t>K</a:t>
            </a:r>
            <a:r>
              <a:rPr lang="en-US" sz="4000" i="1" baseline="30000" dirty="0" smtClean="0">
                <a:latin typeface="Arial" charset="0"/>
              </a:rPr>
              <a:t>+</a:t>
            </a:r>
            <a:r>
              <a:rPr lang="en-US" sz="4000" i="1" dirty="0" smtClean="0">
                <a:latin typeface="Arial" charset="0"/>
                <a:sym typeface="Symbol" charset="2"/>
              </a:rPr>
              <a:t></a:t>
            </a:r>
            <a:r>
              <a:rPr lang="en-US" sz="4000" i="1" baseline="30000" dirty="0" smtClean="0">
                <a:latin typeface="Arial" charset="0"/>
                <a:sym typeface="Symbol" charset="2"/>
              </a:rPr>
              <a:t>+</a:t>
            </a:r>
            <a:r>
              <a:rPr lang="en-US" sz="4000" i="1" dirty="0" smtClean="0">
                <a:latin typeface="Arial" charset="0"/>
                <a:sym typeface="Symbol" charset="2"/>
              </a:rPr>
              <a:t>  </a:t>
            </a:r>
            <a:r>
              <a:rPr lang="en-US" i="1" dirty="0" smtClean="0">
                <a:latin typeface="Arial" charset="0"/>
                <a:sym typeface="Symbol" charset="2"/>
              </a:rPr>
              <a:t>in the Standard Model</a:t>
            </a:r>
            <a:endParaRPr lang="en-US" dirty="0"/>
          </a:p>
        </p:txBody>
      </p:sp>
      <p:sp>
        <p:nvSpPr>
          <p:cNvPr id="3" name="Content Placeholder 2"/>
          <p:cNvSpPr>
            <a:spLocks noGrp="1"/>
          </p:cNvSpPr>
          <p:nvPr>
            <p:ph idx="1"/>
          </p:nvPr>
        </p:nvSpPr>
        <p:spPr>
          <a:xfrm>
            <a:off x="685800" y="2590800"/>
            <a:ext cx="8077200" cy="3810000"/>
          </a:xfrm>
        </p:spPr>
        <p:txBody>
          <a:bodyPr/>
          <a:lstStyle/>
          <a:p>
            <a:r>
              <a:rPr lang="en-US" sz="2400" dirty="0" smtClean="0"/>
              <a:t>No long-range couplings</a:t>
            </a:r>
          </a:p>
          <a:p>
            <a:r>
              <a:rPr lang="en-US" sz="2400" dirty="0" smtClean="0"/>
              <a:t>GIM cancellation is spoiled by quark-mass effects, so that </a:t>
            </a:r>
          </a:p>
          <a:p>
            <a:pPr>
              <a:buNone/>
            </a:pPr>
            <a:r>
              <a:rPr lang="en-US" sz="2400" dirty="0" smtClean="0"/>
              <a:t> </a:t>
            </a:r>
          </a:p>
          <a:p>
            <a:endParaRPr lang="en-US" sz="2400" dirty="0"/>
          </a:p>
        </p:txBody>
      </p:sp>
      <p:sp>
        <p:nvSpPr>
          <p:cNvPr id="4" name="Date Placeholder 3"/>
          <p:cNvSpPr>
            <a:spLocks noGrp="1"/>
          </p:cNvSpPr>
          <p:nvPr>
            <p:ph type="dt" sz="half" idx="10"/>
          </p:nvPr>
        </p:nvSpPr>
        <p:spPr/>
        <p:txBody>
          <a:bodyPr/>
          <a:lstStyle/>
          <a:p>
            <a:pPr>
              <a:defRPr/>
            </a:pPr>
            <a:r>
              <a:rPr lang="en-US" smtClean="0"/>
              <a:t>September 22, 2012</a:t>
            </a:r>
            <a:endParaRPr lang="en-US" dirty="0"/>
          </a:p>
        </p:txBody>
      </p:sp>
      <p:sp>
        <p:nvSpPr>
          <p:cNvPr id="5" name="Footer Placeholder 4"/>
          <p:cNvSpPr>
            <a:spLocks noGrp="1"/>
          </p:cNvSpPr>
          <p:nvPr>
            <p:ph type="ftr" sz="quarter" idx="11"/>
          </p:nvPr>
        </p:nvSpPr>
        <p:spPr/>
        <p:txBody>
          <a:bodyPr/>
          <a:lstStyle/>
          <a:p>
            <a:pPr>
              <a:defRPr/>
            </a:pPr>
            <a:r>
              <a:rPr lang="en-US" smtClean="0"/>
              <a:t>PILCHERFEST</a:t>
            </a:r>
            <a:endParaRPr lang="en-US"/>
          </a:p>
        </p:txBody>
      </p:sp>
      <p:pic>
        <p:nvPicPr>
          <p:cNvPr id="153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838201"/>
            <a:ext cx="7924800" cy="1633259"/>
          </a:xfrm>
          <a:prstGeom prst="rect">
            <a:avLst/>
          </a:prstGeom>
          <a:noFill/>
          <a:ln w="9525">
            <a:noFill/>
            <a:miter lim="800000"/>
            <a:headEnd/>
            <a:tailEnd/>
          </a:ln>
        </p:spPr>
      </p:pic>
      <p:pic>
        <p:nvPicPr>
          <p:cNvPr id="1536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2" y="3406361"/>
            <a:ext cx="7745399" cy="3451641"/>
          </a:xfrm>
          <a:prstGeom prst="rect">
            <a:avLst/>
          </a:prstGeom>
          <a:noFill/>
          <a:ln w="9525">
            <a:noFill/>
            <a:miter lim="800000"/>
            <a:headEnd/>
            <a:tailEnd/>
          </a:ln>
        </p:spPr>
      </p:pic>
      <p:sp>
        <p:nvSpPr>
          <p:cNvPr id="9" name="TextBox 8"/>
          <p:cNvSpPr txBox="1"/>
          <p:nvPr/>
        </p:nvSpPr>
        <p:spPr>
          <a:xfrm>
            <a:off x="7315200" y="4884005"/>
            <a:ext cx="1905000" cy="830997"/>
          </a:xfrm>
          <a:prstGeom prst="rect">
            <a:avLst/>
          </a:prstGeom>
          <a:noFill/>
        </p:spPr>
        <p:txBody>
          <a:bodyPr wrap="square" rtlCol="0">
            <a:spAutoFit/>
          </a:bodyPr>
          <a:lstStyle/>
          <a:p>
            <a:r>
              <a:rPr lang="en-US" sz="2400" dirty="0" err="1" smtClean="0"/>
              <a:t>Inami</a:t>
            </a:r>
            <a:r>
              <a:rPr lang="en-US" sz="2400" dirty="0" smtClean="0"/>
              <a:t>  and</a:t>
            </a:r>
          </a:p>
          <a:p>
            <a:r>
              <a:rPr lang="en-US" sz="2400" dirty="0" smtClean="0"/>
              <a:t>Lim, 1981</a:t>
            </a:r>
            <a:endParaRPr lang="en-US" sz="2400" dirty="0"/>
          </a:p>
        </p:txBody>
      </p:sp>
      <p:sp>
        <p:nvSpPr>
          <p:cNvPr id="11" name="TextBox 10"/>
          <p:cNvSpPr txBox="1"/>
          <p:nvPr/>
        </p:nvSpPr>
        <p:spPr>
          <a:xfrm>
            <a:off x="1328058" y="1371602"/>
            <a:ext cx="441146" cy="1323439"/>
          </a:xfrm>
          <a:prstGeom prst="rect">
            <a:avLst/>
          </a:prstGeom>
          <a:noFill/>
        </p:spPr>
        <p:txBody>
          <a:bodyPr wrap="square" rtlCol="0">
            <a:spAutoFit/>
          </a:bodyPr>
          <a:lstStyle/>
          <a:p>
            <a:r>
              <a:rPr lang="en-US" sz="8000" dirty="0" smtClean="0">
                <a:sym typeface="Symbol"/>
              </a:rPr>
              <a:t></a:t>
            </a:r>
            <a:endParaRPr lang="en-US" sz="8000" dirty="0"/>
          </a:p>
        </p:txBody>
      </p:sp>
      <p:sp>
        <p:nvSpPr>
          <p:cNvPr id="12" name="TextBox 11"/>
          <p:cNvSpPr txBox="1"/>
          <p:nvPr/>
        </p:nvSpPr>
        <p:spPr>
          <a:xfrm>
            <a:off x="2362200" y="1371602"/>
            <a:ext cx="441146" cy="1323439"/>
          </a:xfrm>
          <a:prstGeom prst="rect">
            <a:avLst/>
          </a:prstGeom>
          <a:noFill/>
        </p:spPr>
        <p:txBody>
          <a:bodyPr wrap="square" rtlCol="0">
            <a:spAutoFit/>
          </a:bodyPr>
          <a:lstStyle/>
          <a:p>
            <a:r>
              <a:rPr lang="en-US" sz="8000" dirty="0" smtClean="0">
                <a:sym typeface="Symbol"/>
              </a:rPr>
              <a:t></a:t>
            </a:r>
            <a:endParaRPr lang="en-US" sz="8000" dirty="0"/>
          </a:p>
        </p:txBody>
      </p:sp>
      <p:sp>
        <p:nvSpPr>
          <p:cNvPr id="13" name="TextBox 12"/>
          <p:cNvSpPr txBox="1"/>
          <p:nvPr/>
        </p:nvSpPr>
        <p:spPr>
          <a:xfrm>
            <a:off x="2362200" y="533402"/>
            <a:ext cx="441146" cy="1323439"/>
          </a:xfrm>
          <a:prstGeom prst="rect">
            <a:avLst/>
          </a:prstGeom>
          <a:noFill/>
        </p:spPr>
        <p:txBody>
          <a:bodyPr wrap="square" rtlCol="0">
            <a:spAutoFit/>
          </a:bodyPr>
          <a:lstStyle/>
          <a:p>
            <a:r>
              <a:rPr lang="en-US" sz="8000" dirty="0" smtClean="0">
                <a:sym typeface="Symbol"/>
              </a:rPr>
              <a:t></a:t>
            </a:r>
            <a:endParaRPr lang="en-US" sz="8000" dirty="0"/>
          </a:p>
        </p:txBody>
      </p:sp>
      <p:sp>
        <p:nvSpPr>
          <p:cNvPr id="14" name="TextBox 13"/>
          <p:cNvSpPr txBox="1"/>
          <p:nvPr/>
        </p:nvSpPr>
        <p:spPr>
          <a:xfrm>
            <a:off x="1371600" y="533402"/>
            <a:ext cx="441146" cy="1323439"/>
          </a:xfrm>
          <a:prstGeom prst="rect">
            <a:avLst/>
          </a:prstGeom>
          <a:noFill/>
        </p:spPr>
        <p:txBody>
          <a:bodyPr wrap="square" rtlCol="0">
            <a:spAutoFit/>
          </a:bodyPr>
          <a:lstStyle/>
          <a:p>
            <a:r>
              <a:rPr lang="en-US" sz="8000" dirty="0" smtClean="0">
                <a:sym typeface="Symbol"/>
              </a:rPr>
              <a:t></a:t>
            </a:r>
            <a:endParaRPr lang="en-US" sz="8000" dirty="0"/>
          </a:p>
        </p:txBody>
      </p:sp>
      <p:sp>
        <p:nvSpPr>
          <p:cNvPr id="7" name="Slide Number Placeholder 6"/>
          <p:cNvSpPr>
            <a:spLocks noGrp="1"/>
          </p:cNvSpPr>
          <p:nvPr>
            <p:ph type="sldNum" sz="quarter" idx="12"/>
          </p:nvPr>
        </p:nvSpPr>
        <p:spPr/>
        <p:txBody>
          <a:bodyPr/>
          <a:lstStyle/>
          <a:p>
            <a:pPr>
              <a:defRPr/>
            </a:pPr>
            <a:fld id="{5F504E10-C798-42DA-B4C0-C795A298CB54}" type="slidenum">
              <a:rPr lang="en-US" smtClean="0">
                <a:solidFill>
                  <a:srgbClr val="000000"/>
                </a:solidFill>
              </a:rPr>
              <a:pPr>
                <a:defRPr/>
              </a:pPr>
              <a:t>42</a:t>
            </a:fld>
            <a:endParaRPr lang="en-US">
              <a:solidFill>
                <a:srgbClr val="000000"/>
              </a:solidFill>
            </a:endParaRPr>
          </a:p>
        </p:txBody>
      </p:sp>
    </p:spTree>
    <p:extLst>
      <p:ext uri="{BB962C8B-B14F-4D97-AF65-F5344CB8AC3E}">
        <p14:creationId xmlns:p14="http://schemas.microsoft.com/office/powerpoint/2010/main" val="41321152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2"/>
          <p:cNvSpPr>
            <a:spLocks noGrp="1" noChangeArrowheads="1"/>
          </p:cNvSpPr>
          <p:nvPr>
            <p:ph type="title"/>
          </p:nvPr>
        </p:nvSpPr>
        <p:spPr>
          <a:xfrm>
            <a:off x="228600" y="76200"/>
            <a:ext cx="6629400" cy="1143000"/>
          </a:xfrm>
        </p:spPr>
        <p:txBody>
          <a:bodyPr/>
          <a:lstStyle/>
          <a:p>
            <a:r>
              <a:rPr lang="en-US" sz="3200" dirty="0" smtClean="0"/>
              <a:t>K</a:t>
            </a:r>
            <a:r>
              <a:rPr lang="en-US" sz="3200" dirty="0" smtClean="0">
                <a:sym typeface="Symbol"/>
              </a:rPr>
              <a:t> and the </a:t>
            </a:r>
            <a:r>
              <a:rPr lang="en-US" sz="3200" dirty="0" err="1" smtClean="0"/>
              <a:t>Unitarity</a:t>
            </a:r>
            <a:r>
              <a:rPr lang="en-US" sz="3200" dirty="0" smtClean="0"/>
              <a:t> Triangle  </a:t>
            </a:r>
            <a:endParaRPr lang="fr-FR" sz="3200" dirty="0" smtClean="0"/>
          </a:p>
        </p:txBody>
      </p:sp>
      <p:sp>
        <p:nvSpPr>
          <p:cNvPr id="61442" name="Date Placeholder 2"/>
          <p:cNvSpPr>
            <a:spLocks noGrp="1"/>
          </p:cNvSpPr>
          <p:nvPr>
            <p:ph type="dt" sz="half" idx="10"/>
          </p:nvPr>
        </p:nvSpPr>
        <p:spPr>
          <a:noFill/>
          <a:ln>
            <a:miter lim="800000"/>
            <a:headEnd/>
            <a:tailEnd/>
          </a:ln>
        </p:spPr>
        <p:txBody>
          <a:bodyPr/>
          <a:lstStyle/>
          <a:p>
            <a:r>
              <a:rPr lang="en-US" smtClean="0">
                <a:latin typeface="Times New Roman" charset="0"/>
              </a:rPr>
              <a:t>September 22, 2012</a:t>
            </a:r>
            <a:endParaRPr lang="en-US">
              <a:latin typeface="Times New Roman" charset="0"/>
            </a:endParaRPr>
          </a:p>
        </p:txBody>
      </p:sp>
      <p:sp>
        <p:nvSpPr>
          <p:cNvPr id="61443" name="Footer Placeholder 3"/>
          <p:cNvSpPr>
            <a:spLocks noGrp="1"/>
          </p:cNvSpPr>
          <p:nvPr>
            <p:ph type="ftr" sz="quarter" idx="11"/>
          </p:nvPr>
        </p:nvSpPr>
        <p:spPr>
          <a:noFill/>
          <a:ln>
            <a:miter lim="800000"/>
            <a:headEnd/>
            <a:tailEnd/>
          </a:ln>
        </p:spPr>
        <p:txBody>
          <a:bodyPr/>
          <a:lstStyle/>
          <a:p>
            <a:r>
              <a:rPr lang="en-US" smtClean="0">
                <a:latin typeface="Times New Roman" charset="0"/>
              </a:rPr>
              <a:t>PILCHERFEST</a:t>
            </a:r>
            <a:endParaRPr lang="en-US">
              <a:latin typeface="Times New Roman" charset="0"/>
            </a:endParaRPr>
          </a:p>
        </p:txBody>
      </p:sp>
      <p:sp>
        <p:nvSpPr>
          <p:cNvPr id="61446" name="Text Box 3"/>
          <p:cNvSpPr txBox="1">
            <a:spLocks noChangeArrowheads="1"/>
          </p:cNvSpPr>
          <p:nvPr/>
        </p:nvSpPr>
        <p:spPr bwMode="auto">
          <a:xfrm>
            <a:off x="6477002" y="988875"/>
            <a:ext cx="2438401" cy="646331"/>
          </a:xfrm>
          <a:prstGeom prst="rect">
            <a:avLst/>
          </a:prstGeom>
          <a:noFill/>
          <a:ln w="9525">
            <a:noFill/>
            <a:miter lim="800000"/>
            <a:headEnd/>
            <a:tailEnd/>
          </a:ln>
          <a:effectLst/>
        </p:spPr>
        <p:txBody>
          <a:bodyPr wrap="square">
            <a:spAutoFit/>
          </a:bodyPr>
          <a:lstStyle/>
          <a:p>
            <a:pPr algn="ctr"/>
            <a:r>
              <a:rPr lang="en-US" sz="1800" b="1" dirty="0">
                <a:solidFill>
                  <a:schemeClr val="tx1"/>
                </a:solidFill>
                <a:latin typeface="Comic Sans MS" pitchFamily="66" charset="0"/>
              </a:rPr>
              <a:t>Product of 1</a:t>
            </a:r>
            <a:r>
              <a:rPr lang="en-US" sz="1800" b="1" baseline="30000" dirty="0">
                <a:solidFill>
                  <a:schemeClr val="tx1"/>
                </a:solidFill>
                <a:latin typeface="Comic Sans MS" pitchFamily="66" charset="0"/>
              </a:rPr>
              <a:t>st</a:t>
            </a:r>
            <a:r>
              <a:rPr lang="en-US" sz="1800" b="1" dirty="0">
                <a:solidFill>
                  <a:schemeClr val="tx1"/>
                </a:solidFill>
                <a:latin typeface="Comic Sans MS" pitchFamily="66" charset="0"/>
              </a:rPr>
              <a:t> and 3</a:t>
            </a:r>
            <a:r>
              <a:rPr lang="en-US" sz="1800" b="1" baseline="30000" dirty="0">
                <a:solidFill>
                  <a:schemeClr val="tx1"/>
                </a:solidFill>
                <a:latin typeface="Comic Sans MS" pitchFamily="66" charset="0"/>
              </a:rPr>
              <a:t>rd</a:t>
            </a:r>
            <a:r>
              <a:rPr lang="en-US" sz="1800" b="1" dirty="0">
                <a:solidFill>
                  <a:schemeClr val="tx1"/>
                </a:solidFill>
                <a:latin typeface="Comic Sans MS" pitchFamily="66" charset="0"/>
              </a:rPr>
              <a:t> </a:t>
            </a:r>
            <a:r>
              <a:rPr lang="en-US" sz="1800" b="1" dirty="0" smtClean="0">
                <a:solidFill>
                  <a:schemeClr val="tx1"/>
                </a:solidFill>
                <a:latin typeface="Comic Sans MS" pitchFamily="66" charset="0"/>
              </a:rPr>
              <a:t>columns</a:t>
            </a:r>
            <a:endParaRPr lang="en-US" sz="1800" b="1" dirty="0">
              <a:solidFill>
                <a:schemeClr val="tx1"/>
              </a:solidFill>
              <a:latin typeface="Comic Sans MS" pitchFamily="66" charset="0"/>
            </a:endParaRPr>
          </a:p>
        </p:txBody>
      </p:sp>
      <p:grpSp>
        <p:nvGrpSpPr>
          <p:cNvPr id="2" name="Group 4"/>
          <p:cNvGrpSpPr>
            <a:grpSpLocks/>
          </p:cNvGrpSpPr>
          <p:nvPr/>
        </p:nvGrpSpPr>
        <p:grpSpPr bwMode="auto">
          <a:xfrm>
            <a:off x="2438400" y="2411414"/>
            <a:ext cx="4876800" cy="2863850"/>
            <a:chOff x="1536" y="1519"/>
            <a:chExt cx="3072" cy="1804"/>
          </a:xfrm>
        </p:grpSpPr>
        <p:sp>
          <p:nvSpPr>
            <p:cNvPr id="61462" name="Line 5"/>
            <p:cNvSpPr>
              <a:spLocks noChangeShapeType="1"/>
            </p:cNvSpPr>
            <p:nvPr/>
          </p:nvSpPr>
          <p:spPr bwMode="auto">
            <a:xfrm flipH="1" flipV="1">
              <a:off x="1920" y="1519"/>
              <a:ext cx="0" cy="1728"/>
            </a:xfrm>
            <a:prstGeom prst="line">
              <a:avLst/>
            </a:prstGeom>
            <a:noFill/>
            <a:ln w="12700">
              <a:solidFill>
                <a:schemeClr val="accent1"/>
              </a:solidFill>
              <a:round/>
              <a:headEnd/>
              <a:tailEnd type="triangle" w="med" len="med"/>
            </a:ln>
            <a:effectLst/>
          </p:spPr>
          <p:txBody>
            <a:bodyPr/>
            <a:lstStyle/>
            <a:p>
              <a:endParaRPr lang="en-US"/>
            </a:p>
          </p:txBody>
        </p:sp>
        <p:sp>
          <p:nvSpPr>
            <p:cNvPr id="61463" name="Line 6"/>
            <p:cNvSpPr>
              <a:spLocks noChangeShapeType="1"/>
            </p:cNvSpPr>
            <p:nvPr/>
          </p:nvSpPr>
          <p:spPr bwMode="auto">
            <a:xfrm>
              <a:off x="1632" y="3055"/>
              <a:ext cx="2976" cy="0"/>
            </a:xfrm>
            <a:prstGeom prst="line">
              <a:avLst/>
            </a:prstGeom>
            <a:noFill/>
            <a:ln w="12700">
              <a:solidFill>
                <a:schemeClr val="accent1"/>
              </a:solidFill>
              <a:round/>
              <a:headEnd/>
              <a:tailEnd type="triangle" w="med" len="med"/>
            </a:ln>
            <a:effectLst/>
          </p:spPr>
          <p:txBody>
            <a:bodyPr/>
            <a:lstStyle/>
            <a:p>
              <a:endParaRPr lang="en-US"/>
            </a:p>
          </p:txBody>
        </p:sp>
        <p:graphicFrame>
          <p:nvGraphicFramePr>
            <p:cNvPr id="61464" name="Object 7"/>
            <p:cNvGraphicFramePr>
              <a:graphicFrameLocks noChangeAspect="1"/>
            </p:cNvGraphicFramePr>
            <p:nvPr/>
          </p:nvGraphicFramePr>
          <p:xfrm>
            <a:off x="1536" y="3103"/>
            <a:ext cx="328" cy="173"/>
          </p:xfrm>
          <a:graphic>
            <a:graphicData uri="http://schemas.openxmlformats.org/presentationml/2006/ole">
              <mc:AlternateContent xmlns:mc="http://schemas.openxmlformats.org/markup-compatibility/2006">
                <mc:Choice xmlns:v="urn:schemas-microsoft-com:vml" Requires="v">
                  <p:oleObj spid="_x0000_s186496" name="Equation" r:id="rId3" imgW="698500" imgH="368300" progId="Equation.3">
                    <p:embed/>
                  </p:oleObj>
                </mc:Choice>
                <mc:Fallback>
                  <p:oleObj name="Equation" r:id="rId3" imgW="6985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 y="3103"/>
                          <a:ext cx="328" cy="1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65" name="Line 8"/>
            <p:cNvSpPr>
              <a:spLocks noChangeShapeType="1"/>
            </p:cNvSpPr>
            <p:nvPr/>
          </p:nvSpPr>
          <p:spPr bwMode="auto">
            <a:xfrm flipV="1">
              <a:off x="1920" y="1807"/>
              <a:ext cx="480" cy="1235"/>
            </a:xfrm>
            <a:prstGeom prst="line">
              <a:avLst/>
            </a:prstGeom>
            <a:noFill/>
            <a:ln w="38100">
              <a:solidFill>
                <a:srgbClr val="FF0000"/>
              </a:solidFill>
              <a:round/>
              <a:headEnd type="stealth" w="med" len="med"/>
              <a:tailEnd/>
            </a:ln>
            <a:effectLst/>
          </p:spPr>
          <p:txBody>
            <a:bodyPr/>
            <a:lstStyle/>
            <a:p>
              <a:endParaRPr lang="en-US"/>
            </a:p>
          </p:txBody>
        </p:sp>
        <p:sp>
          <p:nvSpPr>
            <p:cNvPr id="61466" name="Line 9"/>
            <p:cNvSpPr>
              <a:spLocks noChangeShapeType="1"/>
            </p:cNvSpPr>
            <p:nvPr/>
          </p:nvSpPr>
          <p:spPr bwMode="auto">
            <a:xfrm>
              <a:off x="2400" y="1807"/>
              <a:ext cx="1728" cy="1248"/>
            </a:xfrm>
            <a:prstGeom prst="line">
              <a:avLst/>
            </a:prstGeom>
            <a:noFill/>
            <a:ln w="38100">
              <a:solidFill>
                <a:schemeClr val="accent2"/>
              </a:solidFill>
              <a:round/>
              <a:headEnd type="stealth" w="med" len="med"/>
              <a:tailEnd/>
            </a:ln>
            <a:effectLst/>
          </p:spPr>
          <p:txBody>
            <a:bodyPr/>
            <a:lstStyle/>
            <a:p>
              <a:endParaRPr lang="en-US" dirty="0"/>
            </a:p>
          </p:txBody>
        </p:sp>
        <p:sp>
          <p:nvSpPr>
            <p:cNvPr id="61467" name="Line 10"/>
            <p:cNvSpPr>
              <a:spLocks noChangeShapeType="1"/>
            </p:cNvSpPr>
            <p:nvPr/>
          </p:nvSpPr>
          <p:spPr bwMode="auto">
            <a:xfrm flipV="1">
              <a:off x="1920" y="3055"/>
              <a:ext cx="2256" cy="0"/>
            </a:xfrm>
            <a:prstGeom prst="line">
              <a:avLst/>
            </a:prstGeom>
            <a:noFill/>
            <a:ln w="38100">
              <a:solidFill>
                <a:schemeClr val="tx1"/>
              </a:solidFill>
              <a:round/>
              <a:headEnd/>
              <a:tailEnd type="stealth" w="med" len="med"/>
            </a:ln>
            <a:effectLst/>
          </p:spPr>
          <p:txBody>
            <a:bodyPr/>
            <a:lstStyle/>
            <a:p>
              <a:endParaRPr lang="en-US"/>
            </a:p>
          </p:txBody>
        </p:sp>
        <p:sp>
          <p:nvSpPr>
            <p:cNvPr id="61468" name="Text Box 11"/>
            <p:cNvSpPr txBox="1">
              <a:spLocks noChangeArrowheads="1"/>
            </p:cNvSpPr>
            <p:nvPr/>
          </p:nvSpPr>
          <p:spPr bwMode="auto">
            <a:xfrm>
              <a:off x="4239" y="3090"/>
              <a:ext cx="291" cy="233"/>
            </a:xfrm>
            <a:prstGeom prst="rect">
              <a:avLst/>
            </a:prstGeom>
            <a:noFill/>
            <a:ln w="9525">
              <a:noFill/>
              <a:miter lim="800000"/>
              <a:headEnd/>
              <a:tailEnd/>
            </a:ln>
            <a:effectLst/>
          </p:spPr>
          <p:txBody>
            <a:bodyPr wrap="none">
              <a:spAutoFit/>
            </a:bodyPr>
            <a:lstStyle/>
            <a:p>
              <a:pPr algn="ctr"/>
              <a:r>
                <a:rPr lang="en-US" sz="1800" b="1">
                  <a:solidFill>
                    <a:schemeClr val="tx1"/>
                  </a:solidFill>
                  <a:latin typeface="Comic Sans MS" pitchFamily="66" charset="0"/>
                </a:rPr>
                <a:t>Re</a:t>
              </a:r>
            </a:p>
          </p:txBody>
        </p:sp>
        <p:sp>
          <p:nvSpPr>
            <p:cNvPr id="61469" name="Text Box 12"/>
            <p:cNvSpPr txBox="1">
              <a:spLocks noChangeArrowheads="1"/>
            </p:cNvSpPr>
            <p:nvPr/>
          </p:nvSpPr>
          <p:spPr bwMode="auto">
            <a:xfrm>
              <a:off x="1558" y="1594"/>
              <a:ext cx="309" cy="233"/>
            </a:xfrm>
            <a:prstGeom prst="rect">
              <a:avLst/>
            </a:prstGeom>
            <a:noFill/>
            <a:ln w="9525">
              <a:noFill/>
              <a:miter lim="800000"/>
              <a:headEnd/>
              <a:tailEnd/>
            </a:ln>
            <a:effectLst/>
          </p:spPr>
          <p:txBody>
            <a:bodyPr wrap="none">
              <a:spAutoFit/>
            </a:bodyPr>
            <a:lstStyle/>
            <a:p>
              <a:pPr algn="ctr"/>
              <a:r>
                <a:rPr lang="en-US" sz="1800" b="1">
                  <a:solidFill>
                    <a:schemeClr val="tx1"/>
                  </a:solidFill>
                  <a:latin typeface="Comic Sans MS" pitchFamily="66" charset="0"/>
                </a:rPr>
                <a:t>Im</a:t>
              </a:r>
            </a:p>
          </p:txBody>
        </p:sp>
      </p:grpSp>
      <p:graphicFrame>
        <p:nvGraphicFramePr>
          <p:cNvPr id="61460" name="Object 14"/>
          <p:cNvGraphicFramePr>
            <a:graphicFrameLocks noChangeAspect="1"/>
          </p:cNvGraphicFramePr>
          <p:nvPr/>
        </p:nvGraphicFramePr>
        <p:xfrm>
          <a:off x="4876800" y="3276600"/>
          <a:ext cx="1320800" cy="431800"/>
        </p:xfrm>
        <a:graphic>
          <a:graphicData uri="http://schemas.openxmlformats.org/presentationml/2006/ole">
            <mc:AlternateContent xmlns:mc="http://schemas.openxmlformats.org/markup-compatibility/2006">
              <mc:Choice xmlns:v="urn:schemas-microsoft-com:vml" Requires="v">
                <p:oleObj spid="_x0000_s186497" name="Equation" r:id="rId5" imgW="1320227" imgH="431613" progId="">
                  <p:embed/>
                </p:oleObj>
              </mc:Choice>
              <mc:Fallback>
                <p:oleObj name="Equation" r:id="rId5" imgW="1320227" imgH="43161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3276600"/>
                        <a:ext cx="13208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16"/>
          <p:cNvGrpSpPr>
            <a:grpSpLocks/>
          </p:cNvGrpSpPr>
          <p:nvPr/>
        </p:nvGrpSpPr>
        <p:grpSpPr bwMode="auto">
          <a:xfrm>
            <a:off x="3492500" y="4953000"/>
            <a:ext cx="2438400" cy="887413"/>
            <a:chOff x="2200" y="3120"/>
            <a:chExt cx="1536" cy="559"/>
          </a:xfrm>
        </p:grpSpPr>
        <p:graphicFrame>
          <p:nvGraphicFramePr>
            <p:cNvPr id="61458" name="Object 17"/>
            <p:cNvGraphicFramePr>
              <a:graphicFrameLocks noChangeAspect="1"/>
            </p:cNvGraphicFramePr>
            <p:nvPr/>
          </p:nvGraphicFramePr>
          <p:xfrm>
            <a:off x="2448" y="3120"/>
            <a:ext cx="856" cy="272"/>
          </p:xfrm>
          <a:graphic>
            <a:graphicData uri="http://schemas.openxmlformats.org/presentationml/2006/ole">
              <mc:AlternateContent xmlns:mc="http://schemas.openxmlformats.org/markup-compatibility/2006">
                <mc:Choice xmlns:v="urn:schemas-microsoft-com:vml" Requires="v">
                  <p:oleObj spid="_x0000_s186498" name="Equation" r:id="rId7" imgW="1358310" imgH="431613" progId="">
                    <p:embed/>
                  </p:oleObj>
                </mc:Choice>
                <mc:Fallback>
                  <p:oleObj name="Equation" r:id="rId7" imgW="1358310" imgH="431613"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8" y="3120"/>
                          <a:ext cx="856" cy="2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59" name="Object 18"/>
            <p:cNvGraphicFramePr>
              <a:graphicFrameLocks noChangeAspect="1"/>
            </p:cNvGraphicFramePr>
            <p:nvPr/>
          </p:nvGraphicFramePr>
          <p:xfrm>
            <a:off x="2200" y="3447"/>
            <a:ext cx="1536" cy="232"/>
          </p:xfrm>
          <a:graphic>
            <a:graphicData uri="http://schemas.openxmlformats.org/presentationml/2006/ole">
              <mc:AlternateContent xmlns:mc="http://schemas.openxmlformats.org/markup-compatibility/2006">
                <mc:Choice xmlns:v="urn:schemas-microsoft-com:vml" Requires="v">
                  <p:oleObj spid="_x0000_s186499" name="Equation" r:id="rId9" imgW="2438400" imgH="368300" progId="">
                    <p:embed/>
                  </p:oleObj>
                </mc:Choice>
                <mc:Fallback>
                  <p:oleObj name="Equation" r:id="rId9" imgW="2438400" imgH="36830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0" y="3447"/>
                          <a:ext cx="1536" cy="232"/>
                        </a:xfrm>
                        <a:prstGeom prst="rect">
                          <a:avLst/>
                        </a:prstGeom>
                        <a:solidFill>
                          <a:srgbClr val="FFFF66"/>
                        </a:solidFill>
                      </p:spPr>
                    </p:pic>
                  </p:oleObj>
                </mc:Fallback>
              </mc:AlternateContent>
            </a:graphicData>
          </a:graphic>
        </p:graphicFrame>
      </p:grpSp>
      <p:grpSp>
        <p:nvGrpSpPr>
          <p:cNvPr id="5" name="Group 19"/>
          <p:cNvGrpSpPr>
            <a:grpSpLocks/>
          </p:cNvGrpSpPr>
          <p:nvPr/>
        </p:nvGrpSpPr>
        <p:grpSpPr bwMode="auto">
          <a:xfrm>
            <a:off x="1447800" y="3541713"/>
            <a:ext cx="2000250" cy="965200"/>
            <a:chOff x="816" y="2231"/>
            <a:chExt cx="1260" cy="608"/>
          </a:xfrm>
        </p:grpSpPr>
        <p:graphicFrame>
          <p:nvGraphicFramePr>
            <p:cNvPr id="61456" name="Object 20"/>
            <p:cNvGraphicFramePr>
              <a:graphicFrameLocks noChangeAspect="1"/>
            </p:cNvGraphicFramePr>
            <p:nvPr/>
          </p:nvGraphicFramePr>
          <p:xfrm>
            <a:off x="1220" y="2231"/>
            <a:ext cx="856" cy="272"/>
          </p:xfrm>
          <a:graphic>
            <a:graphicData uri="http://schemas.openxmlformats.org/presentationml/2006/ole">
              <mc:AlternateContent xmlns:mc="http://schemas.openxmlformats.org/markup-compatibility/2006">
                <mc:Choice xmlns:v="urn:schemas-microsoft-com:vml" Requires="v">
                  <p:oleObj spid="_x0000_s186500" name="Equation" r:id="rId11" imgW="1358310" imgH="431613" progId="">
                    <p:embed/>
                  </p:oleObj>
                </mc:Choice>
                <mc:Fallback>
                  <p:oleObj name="Equation" r:id="rId11" imgW="1358310" imgH="431613"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20" y="2231"/>
                          <a:ext cx="856" cy="2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57" name="Object 21"/>
            <p:cNvGraphicFramePr>
              <a:graphicFrameLocks noChangeAspect="1"/>
            </p:cNvGraphicFramePr>
            <p:nvPr/>
          </p:nvGraphicFramePr>
          <p:xfrm>
            <a:off x="816" y="2623"/>
            <a:ext cx="928" cy="216"/>
          </p:xfrm>
          <a:graphic>
            <a:graphicData uri="http://schemas.openxmlformats.org/presentationml/2006/ole">
              <mc:AlternateContent xmlns:mc="http://schemas.openxmlformats.org/markup-compatibility/2006">
                <mc:Choice xmlns:v="urn:schemas-microsoft-com:vml" Requires="v">
                  <p:oleObj spid="_x0000_s186501" name="Equation" r:id="rId13" imgW="1473200" imgH="342900" progId="">
                    <p:embed/>
                  </p:oleObj>
                </mc:Choice>
                <mc:Fallback>
                  <p:oleObj name="Equation" r:id="rId13" imgW="1473200" imgH="342900"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6" y="2623"/>
                          <a:ext cx="928" cy="216"/>
                        </a:xfrm>
                        <a:prstGeom prst="rect">
                          <a:avLst/>
                        </a:prstGeom>
                        <a:solidFill>
                          <a:srgbClr val="FFFF66"/>
                        </a:solidFill>
                      </p:spPr>
                    </p:pic>
                  </p:oleObj>
                </mc:Fallback>
              </mc:AlternateContent>
            </a:graphicData>
          </a:graphic>
        </p:graphicFrame>
      </p:grpSp>
      <p:sp>
        <p:nvSpPr>
          <p:cNvPr id="61451" name="Text Box 22"/>
          <p:cNvSpPr txBox="1">
            <a:spLocks noChangeArrowheads="1"/>
          </p:cNvSpPr>
          <p:nvPr/>
        </p:nvSpPr>
        <p:spPr bwMode="auto">
          <a:xfrm>
            <a:off x="609600" y="1376364"/>
            <a:ext cx="5715000" cy="523220"/>
          </a:xfrm>
          <a:prstGeom prst="rect">
            <a:avLst/>
          </a:prstGeom>
          <a:solidFill>
            <a:srgbClr val="FFFFCC"/>
          </a:solidFill>
          <a:ln w="9525">
            <a:solidFill>
              <a:srgbClr val="FF3300"/>
            </a:solidFill>
            <a:miter lim="800000"/>
            <a:headEnd/>
            <a:tailEnd/>
          </a:ln>
          <a:effectLst/>
        </p:spPr>
        <p:txBody>
          <a:bodyPr>
            <a:spAutoFit/>
          </a:bodyPr>
          <a:lstStyle/>
          <a:p>
            <a:r>
              <a:rPr lang="en-US" sz="2400" b="1" i="1">
                <a:solidFill>
                  <a:schemeClr val="tx1"/>
                </a:solidFill>
              </a:rPr>
              <a:t>     </a:t>
            </a:r>
            <a:r>
              <a:rPr lang="en-US" sz="2800" b="1" i="1">
                <a:solidFill>
                  <a:schemeClr val="tx1"/>
                </a:solidFill>
              </a:rPr>
              <a:t>V</a:t>
            </a:r>
            <a:r>
              <a:rPr lang="en-US" sz="2800" b="1" i="1" baseline="-25000">
                <a:solidFill>
                  <a:schemeClr val="tx1"/>
                </a:solidFill>
              </a:rPr>
              <a:t>ud</a:t>
            </a:r>
            <a:r>
              <a:rPr lang="en-US" sz="2800" b="1" i="1">
                <a:solidFill>
                  <a:srgbClr val="FF0000"/>
                </a:solidFill>
              </a:rPr>
              <a:t>V*</a:t>
            </a:r>
            <a:r>
              <a:rPr lang="en-US" sz="2800" b="1" i="1" baseline="-25000">
                <a:solidFill>
                  <a:srgbClr val="FF0000"/>
                </a:solidFill>
              </a:rPr>
              <a:t>ub</a:t>
            </a:r>
            <a:r>
              <a:rPr lang="en-US" sz="2800">
                <a:solidFill>
                  <a:schemeClr val="tx1"/>
                </a:solidFill>
              </a:rPr>
              <a:t>+ </a:t>
            </a:r>
            <a:r>
              <a:rPr lang="en-US" sz="2800" b="1" i="1">
                <a:solidFill>
                  <a:schemeClr val="tx1"/>
                </a:solidFill>
              </a:rPr>
              <a:t>V</a:t>
            </a:r>
            <a:r>
              <a:rPr lang="en-US" sz="2800" b="1" i="1" baseline="-25000">
                <a:solidFill>
                  <a:schemeClr val="tx1"/>
                </a:solidFill>
              </a:rPr>
              <a:t>cd </a:t>
            </a:r>
            <a:r>
              <a:rPr lang="en-US" sz="2800" b="1" i="1">
                <a:solidFill>
                  <a:schemeClr val="tx1"/>
                </a:solidFill>
              </a:rPr>
              <a:t>V*</a:t>
            </a:r>
            <a:r>
              <a:rPr lang="en-US" sz="2800" b="1" i="1" baseline="-25000">
                <a:solidFill>
                  <a:schemeClr val="tx1"/>
                </a:solidFill>
              </a:rPr>
              <a:t>cb</a:t>
            </a:r>
            <a:r>
              <a:rPr lang="en-US" sz="2800">
                <a:solidFill>
                  <a:schemeClr val="tx1"/>
                </a:solidFill>
              </a:rPr>
              <a:t>+ </a:t>
            </a:r>
            <a:r>
              <a:rPr lang="en-US" sz="2800" b="1" i="1">
                <a:solidFill>
                  <a:schemeClr val="accent2"/>
                </a:solidFill>
              </a:rPr>
              <a:t>V</a:t>
            </a:r>
            <a:r>
              <a:rPr lang="en-US" sz="2800" b="1" i="1" baseline="-25000">
                <a:solidFill>
                  <a:schemeClr val="accent2"/>
                </a:solidFill>
              </a:rPr>
              <a:t>td</a:t>
            </a:r>
            <a:r>
              <a:rPr lang="en-US" sz="2800" b="1" i="1">
                <a:solidFill>
                  <a:schemeClr val="tx1"/>
                </a:solidFill>
              </a:rPr>
              <a:t>V*</a:t>
            </a:r>
            <a:r>
              <a:rPr lang="en-US" sz="2800" b="1" i="1" baseline="-25000">
                <a:solidFill>
                  <a:schemeClr val="tx1"/>
                </a:solidFill>
              </a:rPr>
              <a:t>tb </a:t>
            </a:r>
            <a:r>
              <a:rPr lang="en-US" sz="2800" b="1" i="1">
                <a:solidFill>
                  <a:schemeClr val="tx1"/>
                </a:solidFill>
              </a:rPr>
              <a:t>= </a:t>
            </a:r>
            <a:r>
              <a:rPr lang="en-US" sz="2800" b="1">
                <a:solidFill>
                  <a:schemeClr val="tx1"/>
                </a:solidFill>
              </a:rPr>
              <a:t>0</a:t>
            </a:r>
            <a:endParaRPr lang="en-CA" sz="4800"/>
          </a:p>
        </p:txBody>
      </p:sp>
      <p:grpSp>
        <p:nvGrpSpPr>
          <p:cNvPr id="6" name="Group 23"/>
          <p:cNvGrpSpPr>
            <a:grpSpLocks/>
          </p:cNvGrpSpPr>
          <p:nvPr/>
        </p:nvGrpSpPr>
        <p:grpSpPr bwMode="auto">
          <a:xfrm>
            <a:off x="3886202" y="2603501"/>
            <a:ext cx="3983039" cy="1816101"/>
            <a:chOff x="2448" y="1640"/>
            <a:chExt cx="2509" cy="1144"/>
          </a:xfrm>
        </p:grpSpPr>
        <p:sp>
          <p:nvSpPr>
            <p:cNvPr id="61453" name="Text Box 24"/>
            <p:cNvSpPr txBox="1">
              <a:spLocks noChangeArrowheads="1"/>
            </p:cNvSpPr>
            <p:nvPr/>
          </p:nvSpPr>
          <p:spPr bwMode="auto">
            <a:xfrm>
              <a:off x="4176" y="2532"/>
              <a:ext cx="781" cy="252"/>
            </a:xfrm>
            <a:prstGeom prst="rect">
              <a:avLst/>
            </a:prstGeom>
            <a:solidFill>
              <a:srgbClr val="FF6600"/>
            </a:solidFill>
            <a:ln w="38100">
              <a:solidFill>
                <a:schemeClr val="tx1"/>
              </a:solidFill>
              <a:miter lim="800000"/>
              <a:headEnd/>
              <a:tailEnd/>
            </a:ln>
            <a:effectLst/>
          </p:spPr>
          <p:txBody>
            <a:bodyPr wrap="none">
              <a:spAutoFit/>
            </a:bodyPr>
            <a:lstStyle/>
            <a:p>
              <a:r>
                <a:rPr lang="en-US" sz="2000" i="1" dirty="0">
                  <a:solidFill>
                    <a:schemeClr val="bg1"/>
                  </a:solidFill>
                </a:rPr>
                <a:t>K</a:t>
              </a:r>
              <a:r>
                <a:rPr lang="en-US" sz="2000" i="1" baseline="30000" dirty="0">
                  <a:solidFill>
                    <a:schemeClr val="bg1"/>
                  </a:solidFill>
                </a:rPr>
                <a:t>+</a:t>
              </a:r>
              <a:r>
                <a:rPr lang="en-US" sz="2000" i="1" dirty="0">
                  <a:solidFill>
                    <a:schemeClr val="bg1"/>
                  </a:solidFill>
                  <a:latin typeface="Times New Roman" charset="0"/>
                  <a:cs typeface="Times New Roman" charset="0"/>
                </a:rPr>
                <a:t>→</a:t>
              </a:r>
              <a:r>
                <a:rPr lang="el-GR" sz="2000" i="1" dirty="0">
                  <a:solidFill>
                    <a:schemeClr val="bg1"/>
                  </a:solidFill>
                  <a:cs typeface="Arial" charset="0"/>
                </a:rPr>
                <a:t>π</a:t>
              </a:r>
              <a:r>
                <a:rPr lang="en-US" sz="2000" i="1" baseline="30000" dirty="0">
                  <a:solidFill>
                    <a:schemeClr val="bg1"/>
                  </a:solidFill>
                  <a:cs typeface="Arial" charset="0"/>
                </a:rPr>
                <a:t>+</a:t>
              </a:r>
              <a:r>
                <a:rPr lang="el-GR" sz="2000" i="1" dirty="0" smtClean="0">
                  <a:solidFill>
                    <a:schemeClr val="bg1"/>
                  </a:solidFill>
                  <a:cs typeface="Arial" charset="0"/>
                </a:rPr>
                <a:t>νν</a:t>
              </a:r>
              <a:endParaRPr lang="en-US" sz="2000" i="1" dirty="0">
                <a:solidFill>
                  <a:schemeClr val="bg1"/>
                </a:solidFill>
                <a:cs typeface="Arial" charset="0"/>
              </a:endParaRPr>
            </a:p>
          </p:txBody>
        </p:sp>
        <p:sp>
          <p:nvSpPr>
            <p:cNvPr id="61454" name="Text Box 25"/>
            <p:cNvSpPr txBox="1">
              <a:spLocks noChangeArrowheads="1"/>
            </p:cNvSpPr>
            <p:nvPr/>
          </p:nvSpPr>
          <p:spPr bwMode="auto">
            <a:xfrm>
              <a:off x="3120" y="1640"/>
              <a:ext cx="834" cy="252"/>
            </a:xfrm>
            <a:prstGeom prst="rect">
              <a:avLst/>
            </a:prstGeom>
            <a:solidFill>
              <a:srgbClr val="FF6600"/>
            </a:solidFill>
            <a:ln w="38100">
              <a:solidFill>
                <a:schemeClr val="tx1"/>
              </a:solidFill>
              <a:miter lim="800000"/>
              <a:headEnd/>
              <a:tailEnd/>
            </a:ln>
            <a:effectLst/>
          </p:spPr>
          <p:txBody>
            <a:bodyPr wrap="none">
              <a:spAutoFit/>
            </a:bodyPr>
            <a:lstStyle/>
            <a:p>
              <a:r>
                <a:rPr lang="en-US" sz="2000" i="1">
                  <a:solidFill>
                    <a:schemeClr val="bg1"/>
                  </a:solidFill>
                </a:rPr>
                <a:t>K</a:t>
              </a:r>
              <a:r>
                <a:rPr lang="en-US" sz="2000" i="1" baseline="30000">
                  <a:solidFill>
                    <a:schemeClr val="bg1"/>
                  </a:solidFill>
                </a:rPr>
                <a:t>0</a:t>
              </a:r>
              <a:r>
                <a:rPr lang="en-US" sz="2000" i="1" baseline="-25000">
                  <a:solidFill>
                    <a:schemeClr val="bg1"/>
                  </a:solidFill>
                </a:rPr>
                <a:t>L</a:t>
              </a:r>
              <a:r>
                <a:rPr lang="en-US" sz="2000" i="1">
                  <a:solidFill>
                    <a:schemeClr val="bg1"/>
                  </a:solidFill>
                  <a:latin typeface="Times New Roman" charset="0"/>
                  <a:cs typeface="Times New Roman" charset="0"/>
                </a:rPr>
                <a:t>→</a:t>
              </a:r>
              <a:r>
                <a:rPr lang="el-GR" sz="2000" i="1">
                  <a:solidFill>
                    <a:schemeClr val="bg1"/>
                  </a:solidFill>
                  <a:cs typeface="Arial" charset="0"/>
                </a:rPr>
                <a:t>π</a:t>
              </a:r>
              <a:r>
                <a:rPr lang="en-US" sz="2000" i="1" baseline="30000">
                  <a:solidFill>
                    <a:schemeClr val="bg1"/>
                  </a:solidFill>
                  <a:cs typeface="Arial" charset="0"/>
                </a:rPr>
                <a:t>0</a:t>
              </a:r>
              <a:r>
                <a:rPr lang="el-GR" sz="2000" i="1">
                  <a:solidFill>
                    <a:schemeClr val="bg1"/>
                  </a:solidFill>
                  <a:cs typeface="Arial" charset="0"/>
                </a:rPr>
                <a:t>νν</a:t>
              </a:r>
              <a:endParaRPr lang="en-US" sz="2000" i="1">
                <a:solidFill>
                  <a:schemeClr val="bg1"/>
                </a:solidFill>
                <a:cs typeface="Arial" charset="0"/>
              </a:endParaRPr>
            </a:p>
          </p:txBody>
        </p:sp>
        <p:sp>
          <p:nvSpPr>
            <p:cNvPr id="61455" name="Line 26"/>
            <p:cNvSpPr>
              <a:spLocks noChangeShapeType="1"/>
            </p:cNvSpPr>
            <p:nvPr/>
          </p:nvSpPr>
          <p:spPr bwMode="auto">
            <a:xfrm>
              <a:off x="2448" y="1776"/>
              <a:ext cx="624" cy="0"/>
            </a:xfrm>
            <a:prstGeom prst="line">
              <a:avLst/>
            </a:prstGeom>
            <a:noFill/>
            <a:ln w="38100">
              <a:solidFill>
                <a:srgbClr val="FF6600"/>
              </a:solidFill>
              <a:prstDash val="dash"/>
              <a:round/>
              <a:headEnd/>
              <a:tailEnd/>
            </a:ln>
            <a:effectLst/>
          </p:spPr>
          <p:txBody>
            <a:bodyPr/>
            <a:lstStyle/>
            <a:p>
              <a:endParaRPr lang="en-US"/>
            </a:p>
          </p:txBody>
        </p:sp>
      </p:grpSp>
      <p:sp>
        <p:nvSpPr>
          <p:cNvPr id="30" name="TextBox 29"/>
          <p:cNvSpPr txBox="1"/>
          <p:nvPr/>
        </p:nvSpPr>
        <p:spPr>
          <a:xfrm>
            <a:off x="3962400" y="3943289"/>
            <a:ext cx="1689886" cy="400110"/>
          </a:xfrm>
          <a:prstGeom prst="rect">
            <a:avLst/>
          </a:prstGeom>
          <a:solidFill>
            <a:schemeClr val="accent2"/>
          </a:solidFill>
        </p:spPr>
        <p:txBody>
          <a:bodyPr wrap="none" rtlCol="0">
            <a:spAutoFit/>
          </a:bodyPr>
          <a:lstStyle/>
          <a:p>
            <a:pPr lvl="0"/>
            <a:r>
              <a:rPr lang="en-US" sz="2000" i="1" dirty="0" err="1" smtClean="0">
                <a:solidFill>
                  <a:srgbClr val="FFFFFF"/>
                </a:solidFill>
                <a:cs typeface="Arial" charset="0"/>
              </a:rPr>
              <a:t>B</a:t>
            </a:r>
            <a:r>
              <a:rPr lang="en-US" sz="2000" i="1" baseline="-25000" dirty="0" err="1" smtClean="0">
                <a:solidFill>
                  <a:srgbClr val="FFFFFF"/>
                </a:solidFill>
                <a:cs typeface="Arial" charset="0"/>
              </a:rPr>
              <a:t>d</a:t>
            </a:r>
            <a:r>
              <a:rPr lang="en-US" sz="2000" i="1" dirty="0" smtClean="0">
                <a:solidFill>
                  <a:srgbClr val="FFFFFF"/>
                </a:solidFill>
                <a:cs typeface="Arial" charset="0"/>
              </a:rPr>
              <a:t>, B</a:t>
            </a:r>
            <a:r>
              <a:rPr lang="en-US" sz="2000" i="1" baseline="-25000" dirty="0" smtClean="0">
                <a:solidFill>
                  <a:srgbClr val="FFFFFF"/>
                </a:solidFill>
                <a:cs typeface="Arial" charset="0"/>
              </a:rPr>
              <a:t>S</a:t>
            </a:r>
            <a:r>
              <a:rPr lang="en-US" sz="2000" dirty="0" smtClean="0">
                <a:solidFill>
                  <a:srgbClr val="FFFFFF"/>
                </a:solidFill>
                <a:cs typeface="Arial" charset="0"/>
              </a:rPr>
              <a:t> Mixing</a:t>
            </a:r>
            <a:endParaRPr lang="el-GR" sz="2000" dirty="0">
              <a:solidFill>
                <a:srgbClr val="FFFFFF"/>
              </a:solidFill>
              <a:cs typeface="Arial" charset="0"/>
            </a:endParaRPr>
          </a:p>
        </p:txBody>
      </p:sp>
      <p:cxnSp>
        <p:nvCxnSpPr>
          <p:cNvPr id="32" name="Straight Connector 31"/>
          <p:cNvCxnSpPr>
            <a:stCxn id="61466" idx="0"/>
          </p:cNvCxnSpPr>
          <p:nvPr/>
        </p:nvCxnSpPr>
        <p:spPr bwMode="auto">
          <a:xfrm rot="16200000" flipH="1">
            <a:off x="4634708" y="2043906"/>
            <a:ext cx="2008189" cy="3657602"/>
          </a:xfrm>
          <a:prstGeom prst="line">
            <a:avLst/>
          </a:prstGeom>
          <a:solidFill>
            <a:schemeClr val="accent1"/>
          </a:solidFill>
          <a:ln w="38100" cap="flat" cmpd="sng" algn="ctr">
            <a:solidFill>
              <a:srgbClr val="FF33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Slide Number Placeholder 2"/>
          <p:cNvSpPr>
            <a:spLocks noGrp="1"/>
          </p:cNvSpPr>
          <p:nvPr>
            <p:ph type="sldNum" sz="quarter" idx="12"/>
          </p:nvPr>
        </p:nvSpPr>
        <p:spPr/>
        <p:txBody>
          <a:bodyPr/>
          <a:lstStyle/>
          <a:p>
            <a:pPr>
              <a:defRPr/>
            </a:pPr>
            <a:fld id="{6A73A379-5288-4DA1-86E5-512C4AC2A38E}" type="slidenum">
              <a:rPr lang="en-US" smtClean="0">
                <a:solidFill>
                  <a:srgbClr val="000000"/>
                </a:solidFill>
              </a:rPr>
              <a:pPr>
                <a:defRPr/>
              </a:pPr>
              <a:t>43</a:t>
            </a:fld>
            <a:endParaRPr lang="en-US">
              <a:solidFill>
                <a:srgbClr val="000000"/>
              </a:solidFill>
            </a:endParaRPr>
          </a:p>
        </p:txBody>
      </p:sp>
    </p:spTree>
    <p:extLst>
      <p:ext uri="{BB962C8B-B14F-4D97-AF65-F5344CB8AC3E}">
        <p14:creationId xmlns:p14="http://schemas.microsoft.com/office/powerpoint/2010/main" val="42429238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September 22, 2012</a:t>
            </a:r>
            <a:endParaRPr lang="en-US" dirty="0"/>
          </a:p>
        </p:txBody>
      </p:sp>
      <p:sp>
        <p:nvSpPr>
          <p:cNvPr id="3" name="Footer Placeholder 2"/>
          <p:cNvSpPr>
            <a:spLocks noGrp="1"/>
          </p:cNvSpPr>
          <p:nvPr>
            <p:ph type="ftr" sz="quarter" idx="11"/>
          </p:nvPr>
        </p:nvSpPr>
        <p:spPr/>
        <p:txBody>
          <a:bodyPr/>
          <a:lstStyle/>
          <a:p>
            <a:pPr>
              <a:defRPr/>
            </a:pPr>
            <a:r>
              <a:rPr lang="en-US" smtClean="0"/>
              <a:t>PILCHERFEST</a:t>
            </a:r>
            <a:endParaRPr lang="en-US" dirty="0"/>
          </a:p>
        </p:txBody>
      </p:sp>
      <p:grpSp>
        <p:nvGrpSpPr>
          <p:cNvPr id="4" name="Group 2"/>
          <p:cNvGrpSpPr>
            <a:grpSpLocks/>
          </p:cNvGrpSpPr>
          <p:nvPr/>
        </p:nvGrpSpPr>
        <p:grpSpPr bwMode="auto">
          <a:xfrm>
            <a:off x="2590800" y="838200"/>
            <a:ext cx="4267200" cy="5715000"/>
            <a:chOff x="316" y="624"/>
            <a:chExt cx="2358" cy="3216"/>
          </a:xfrm>
        </p:grpSpPr>
        <p:grpSp>
          <p:nvGrpSpPr>
            <p:cNvPr id="5" name="Group 3"/>
            <p:cNvGrpSpPr>
              <a:grpSpLocks/>
            </p:cNvGrpSpPr>
            <p:nvPr/>
          </p:nvGrpSpPr>
          <p:grpSpPr bwMode="auto">
            <a:xfrm>
              <a:off x="316" y="624"/>
              <a:ext cx="2358" cy="3216"/>
              <a:chOff x="316" y="624"/>
              <a:chExt cx="2358" cy="3216"/>
            </a:xfrm>
          </p:grpSpPr>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 y="624"/>
                <a:ext cx="2338" cy="3216"/>
              </a:xfrm>
              <a:prstGeom prst="rect">
                <a:avLst/>
              </a:prstGeom>
              <a:noFill/>
              <a:ln w="9525">
                <a:noFill/>
                <a:miter lim="800000"/>
                <a:headEnd/>
                <a:tailEnd/>
              </a:ln>
            </p:spPr>
          </p:pic>
          <p:sp>
            <p:nvSpPr>
              <p:cNvPr id="8" name="Rectangle 5"/>
              <p:cNvSpPr>
                <a:spLocks noChangeArrowheads="1"/>
              </p:cNvSpPr>
              <p:nvPr/>
            </p:nvSpPr>
            <p:spPr bwMode="auto">
              <a:xfrm>
                <a:off x="316" y="624"/>
                <a:ext cx="240" cy="576"/>
              </a:xfrm>
              <a:prstGeom prst="rect">
                <a:avLst/>
              </a:prstGeom>
              <a:solidFill>
                <a:schemeClr val="bg1"/>
              </a:solidFill>
              <a:ln w="9525">
                <a:solidFill>
                  <a:schemeClr val="bg1"/>
                </a:solidFill>
                <a:miter lim="800000"/>
                <a:headEnd/>
                <a:tailEnd/>
              </a:ln>
            </p:spPr>
            <p:txBody>
              <a:bodyPr wrap="none" anchor="ctr"/>
              <a:lstStyle/>
              <a:p>
                <a:endParaRPr lang="en-US"/>
              </a:p>
            </p:txBody>
          </p:sp>
        </p:grpSp>
        <p:sp>
          <p:nvSpPr>
            <p:cNvPr id="6" name="Rectangle 6"/>
            <p:cNvSpPr>
              <a:spLocks noChangeArrowheads="1"/>
            </p:cNvSpPr>
            <p:nvPr/>
          </p:nvSpPr>
          <p:spPr bwMode="auto">
            <a:xfrm>
              <a:off x="576" y="2400"/>
              <a:ext cx="192" cy="144"/>
            </a:xfrm>
            <a:prstGeom prst="rect">
              <a:avLst/>
            </a:prstGeom>
            <a:solidFill>
              <a:schemeClr val="bg1"/>
            </a:solidFill>
            <a:ln w="9525">
              <a:solidFill>
                <a:schemeClr val="bg1"/>
              </a:solidFill>
              <a:miter lim="800000"/>
              <a:headEnd/>
              <a:tailEnd/>
            </a:ln>
          </p:spPr>
          <p:txBody>
            <a:bodyPr wrap="none" anchor="ctr"/>
            <a:lstStyle/>
            <a:p>
              <a:endParaRPr lang="en-US"/>
            </a:p>
          </p:txBody>
        </p:sp>
      </p:grpSp>
      <p:sp>
        <p:nvSpPr>
          <p:cNvPr id="9" name="Rectangle 38"/>
          <p:cNvSpPr txBox="1">
            <a:spLocks noChangeArrowheads="1"/>
          </p:cNvSpPr>
          <p:nvPr/>
        </p:nvSpPr>
        <p:spPr bwMode="auto">
          <a:xfrm>
            <a:off x="228600" y="0"/>
            <a:ext cx="8839200" cy="5334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6600"/>
              </a:buClr>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6600"/>
              </a:buClr>
              <a:buFont typeface="Webdings" pitchFamily="18" charset="2"/>
              <a:buChar char="4"/>
              <a:defRPr sz="2400">
                <a:solidFill>
                  <a:schemeClr val="tx1"/>
                </a:solidFill>
                <a:latin typeface="+mn-lt"/>
              </a:defRPr>
            </a:lvl2pPr>
            <a:lvl3pPr marL="1143000" indent="-228600" algn="l" rtl="0" eaLnBrk="0" fontAlgn="base" hangingPunct="0">
              <a:spcBef>
                <a:spcPct val="20000"/>
              </a:spcBef>
              <a:spcAft>
                <a:spcPct val="0"/>
              </a:spcAft>
              <a:buClr>
                <a:srgbClr val="FF6600"/>
              </a:buClr>
              <a:buChar char="•"/>
              <a:defRPr sz="2000">
                <a:solidFill>
                  <a:schemeClr val="tx1"/>
                </a:solidFill>
                <a:latin typeface="+mn-lt"/>
              </a:defRPr>
            </a:lvl3pPr>
            <a:lvl4pPr marL="1600200" indent="-228600" algn="l" rtl="0" eaLnBrk="0" fontAlgn="base" hangingPunct="0">
              <a:spcBef>
                <a:spcPct val="20000"/>
              </a:spcBef>
              <a:spcAft>
                <a:spcPct val="0"/>
              </a:spcAft>
              <a:buClr>
                <a:srgbClr val="FF6600"/>
              </a:buClr>
              <a:buChar char="–"/>
              <a:defRPr>
                <a:solidFill>
                  <a:schemeClr val="tx1"/>
                </a:solidFill>
                <a:latin typeface="+mn-lt"/>
              </a:defRPr>
            </a:lvl4pPr>
            <a:lvl5pPr marL="2057400" indent="-228600" algn="l" rtl="0" eaLnBrk="0" fontAlgn="base" hangingPunct="0">
              <a:spcBef>
                <a:spcPct val="20000"/>
              </a:spcBef>
              <a:spcAft>
                <a:spcPct val="0"/>
              </a:spcAft>
              <a:buClr>
                <a:srgbClr val="FF6600"/>
              </a:buClr>
              <a:buChar char="»"/>
              <a:defRPr>
                <a:solidFill>
                  <a:schemeClr val="tx1"/>
                </a:solidFill>
                <a:latin typeface="+mn-lt"/>
              </a:defRPr>
            </a:lvl5pPr>
            <a:lvl6pPr marL="2514600" indent="-228600" algn="l" rtl="0" eaLnBrk="0" fontAlgn="base" hangingPunct="0">
              <a:spcBef>
                <a:spcPct val="20000"/>
              </a:spcBef>
              <a:spcAft>
                <a:spcPct val="0"/>
              </a:spcAft>
              <a:buClr>
                <a:srgbClr val="FF6600"/>
              </a:buClr>
              <a:buChar char="»"/>
              <a:defRPr>
                <a:solidFill>
                  <a:schemeClr val="tx1"/>
                </a:solidFill>
                <a:latin typeface="+mn-lt"/>
              </a:defRPr>
            </a:lvl6pPr>
            <a:lvl7pPr marL="2971800" indent="-228600" algn="l" rtl="0" eaLnBrk="0" fontAlgn="base" hangingPunct="0">
              <a:spcBef>
                <a:spcPct val="20000"/>
              </a:spcBef>
              <a:spcAft>
                <a:spcPct val="0"/>
              </a:spcAft>
              <a:buClr>
                <a:srgbClr val="FF6600"/>
              </a:buClr>
              <a:buChar char="»"/>
              <a:defRPr>
                <a:solidFill>
                  <a:schemeClr val="tx1"/>
                </a:solidFill>
                <a:latin typeface="+mn-lt"/>
              </a:defRPr>
            </a:lvl7pPr>
            <a:lvl8pPr marL="3429000" indent="-228600" algn="l" rtl="0" eaLnBrk="0" fontAlgn="base" hangingPunct="0">
              <a:spcBef>
                <a:spcPct val="20000"/>
              </a:spcBef>
              <a:spcAft>
                <a:spcPct val="0"/>
              </a:spcAft>
              <a:buClr>
                <a:srgbClr val="FF6600"/>
              </a:buClr>
              <a:buChar char="»"/>
              <a:defRPr>
                <a:solidFill>
                  <a:schemeClr val="tx1"/>
                </a:solidFill>
                <a:latin typeface="+mn-lt"/>
              </a:defRPr>
            </a:lvl8pPr>
            <a:lvl9pPr marL="3886200" indent="-228600" algn="l" rtl="0" eaLnBrk="0" fontAlgn="base" hangingPunct="0">
              <a:spcBef>
                <a:spcPct val="20000"/>
              </a:spcBef>
              <a:spcAft>
                <a:spcPct val="0"/>
              </a:spcAft>
              <a:buClr>
                <a:srgbClr val="FF6600"/>
              </a:buClr>
              <a:buChar char="»"/>
              <a:defRPr>
                <a:solidFill>
                  <a:schemeClr val="tx1"/>
                </a:solidFill>
                <a:latin typeface="+mn-lt"/>
              </a:defRPr>
            </a:lvl9pPr>
          </a:lstStyle>
          <a:p>
            <a:pPr marL="0" indent="0" algn="ctr">
              <a:buFont typeface="Arial" charset="0"/>
              <a:buNone/>
            </a:pPr>
            <a:r>
              <a:rPr lang="en-US" sz="3600" b="1" smtClean="0">
                <a:solidFill>
                  <a:schemeClr val="accent2"/>
                </a:solidFill>
                <a:effectLst>
                  <a:outerShdw blurRad="38100" dist="38100" dir="2700000" algn="tl">
                    <a:srgbClr val="C0C0C0"/>
                  </a:outerShdw>
                </a:effectLst>
              </a:rPr>
              <a:t> </a:t>
            </a:r>
            <a:r>
              <a:rPr lang="en-US" sz="3200" smtClean="0">
                <a:solidFill>
                  <a:srgbClr val="FF0000"/>
                </a:solidFill>
              </a:rPr>
              <a:t>E787  – A </a:t>
            </a:r>
            <a:r>
              <a:rPr lang="en-US" sz="3200" smtClean="0">
                <a:solidFill>
                  <a:srgbClr val="FF0000"/>
                </a:solidFill>
                <a:sym typeface="Symbol"/>
              </a:rPr>
              <a:t>“zero-energy” </a:t>
            </a:r>
            <a:r>
              <a:rPr lang="en-US" sz="3200" smtClean="0">
                <a:solidFill>
                  <a:srgbClr val="FF0000"/>
                </a:solidFill>
              </a:rPr>
              <a:t>4</a:t>
            </a:r>
            <a:r>
              <a:rPr lang="en-US" sz="3200" smtClean="0">
                <a:solidFill>
                  <a:srgbClr val="FF0000"/>
                </a:solidFill>
                <a:sym typeface="Symbol"/>
              </a:rPr>
              <a:t> collider detector </a:t>
            </a:r>
            <a:endParaRPr lang="en-US" sz="3200" dirty="0" smtClean="0">
              <a:solidFill>
                <a:srgbClr val="FF0000"/>
              </a:solidFill>
            </a:endParaRPr>
          </a:p>
        </p:txBody>
      </p:sp>
      <p:sp>
        <p:nvSpPr>
          <p:cNvPr id="10" name="Slide Number Placeholder 9"/>
          <p:cNvSpPr>
            <a:spLocks noGrp="1"/>
          </p:cNvSpPr>
          <p:nvPr>
            <p:ph type="sldNum" sz="quarter" idx="12"/>
          </p:nvPr>
        </p:nvSpPr>
        <p:spPr/>
        <p:txBody>
          <a:bodyPr/>
          <a:lstStyle/>
          <a:p>
            <a:pPr>
              <a:defRPr/>
            </a:pPr>
            <a:fld id="{C2948503-C82A-4575-99B6-B31029270FAD}" type="slidenum">
              <a:rPr lang="en-US" smtClean="0">
                <a:solidFill>
                  <a:srgbClr val="000000"/>
                </a:solidFill>
              </a:rPr>
              <a:pPr>
                <a:defRPr/>
              </a:pPr>
              <a:t>44</a:t>
            </a:fld>
            <a:endParaRPr lang="en-US">
              <a:solidFill>
                <a:srgbClr val="000000"/>
              </a:solidFill>
            </a:endParaRPr>
          </a:p>
        </p:txBody>
      </p:sp>
    </p:spTree>
    <p:extLst>
      <p:ext uri="{BB962C8B-B14F-4D97-AF65-F5344CB8AC3E}">
        <p14:creationId xmlns:p14="http://schemas.microsoft.com/office/powerpoint/2010/main" val="3454180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914400"/>
            <a:ext cx="4114800" cy="5486400"/>
          </a:xfrm>
          <a:prstGeom prst="rect">
            <a:avLst/>
          </a:prstGeom>
          <a:noFill/>
          <a:ln w="9525">
            <a:noFill/>
            <a:miter lim="800000"/>
            <a:headEnd/>
            <a:tailEnd/>
          </a:ln>
        </p:spPr>
      </p:pic>
      <p:sp>
        <p:nvSpPr>
          <p:cNvPr id="35843" name="Date Placeholder 3"/>
          <p:cNvSpPr txBox="1">
            <a:spLocks noGrp="1"/>
          </p:cNvSpPr>
          <p:nvPr/>
        </p:nvSpPr>
        <p:spPr bwMode="auto">
          <a:xfrm>
            <a:off x="457200" y="6356351"/>
            <a:ext cx="2133600" cy="365125"/>
          </a:xfrm>
          <a:prstGeom prst="rect">
            <a:avLst/>
          </a:prstGeom>
          <a:noFill/>
          <a:ln w="9525">
            <a:noFill/>
            <a:miter lim="800000"/>
            <a:headEnd/>
            <a:tailEnd/>
          </a:ln>
        </p:spPr>
        <p:txBody>
          <a:bodyPr anchor="ctr"/>
          <a:lstStyle/>
          <a:p>
            <a:r>
              <a:rPr lang="en-US" sz="1200">
                <a:solidFill>
                  <a:srgbClr val="898989"/>
                </a:solidFill>
                <a:latin typeface="Calibri" charset="0"/>
              </a:rPr>
              <a:t>July 2005</a:t>
            </a:r>
          </a:p>
        </p:txBody>
      </p:sp>
      <p:grpSp>
        <p:nvGrpSpPr>
          <p:cNvPr id="2" name="Group 2"/>
          <p:cNvGrpSpPr>
            <a:grpSpLocks/>
          </p:cNvGrpSpPr>
          <p:nvPr/>
        </p:nvGrpSpPr>
        <p:grpSpPr bwMode="auto">
          <a:xfrm>
            <a:off x="228600" y="914400"/>
            <a:ext cx="4267200" cy="5715000"/>
            <a:chOff x="316" y="624"/>
            <a:chExt cx="2358" cy="3216"/>
          </a:xfrm>
        </p:grpSpPr>
        <p:grpSp>
          <p:nvGrpSpPr>
            <p:cNvPr id="3" name="Group 3"/>
            <p:cNvGrpSpPr>
              <a:grpSpLocks/>
            </p:cNvGrpSpPr>
            <p:nvPr/>
          </p:nvGrpSpPr>
          <p:grpSpPr bwMode="auto">
            <a:xfrm>
              <a:off x="316" y="624"/>
              <a:ext cx="2358" cy="3216"/>
              <a:chOff x="316" y="624"/>
              <a:chExt cx="2358" cy="3216"/>
            </a:xfrm>
          </p:grpSpPr>
          <p:pic>
            <p:nvPicPr>
              <p:cNvPr id="3589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 y="624"/>
                <a:ext cx="2338" cy="3216"/>
              </a:xfrm>
              <a:prstGeom prst="rect">
                <a:avLst/>
              </a:prstGeom>
              <a:noFill/>
              <a:ln w="9525">
                <a:noFill/>
                <a:miter lim="800000"/>
                <a:headEnd/>
                <a:tailEnd/>
              </a:ln>
            </p:spPr>
          </p:pic>
          <p:sp>
            <p:nvSpPr>
              <p:cNvPr id="35892" name="Rectangle 5"/>
              <p:cNvSpPr>
                <a:spLocks noChangeArrowheads="1"/>
              </p:cNvSpPr>
              <p:nvPr/>
            </p:nvSpPr>
            <p:spPr bwMode="auto">
              <a:xfrm>
                <a:off x="316" y="624"/>
                <a:ext cx="240" cy="576"/>
              </a:xfrm>
              <a:prstGeom prst="rect">
                <a:avLst/>
              </a:prstGeom>
              <a:solidFill>
                <a:schemeClr val="bg1"/>
              </a:solidFill>
              <a:ln w="9525">
                <a:solidFill>
                  <a:schemeClr val="bg1"/>
                </a:solidFill>
                <a:miter lim="800000"/>
                <a:headEnd/>
                <a:tailEnd/>
              </a:ln>
            </p:spPr>
            <p:txBody>
              <a:bodyPr wrap="none" anchor="ctr"/>
              <a:lstStyle/>
              <a:p>
                <a:endParaRPr lang="en-US"/>
              </a:p>
            </p:txBody>
          </p:sp>
        </p:grpSp>
        <p:sp>
          <p:nvSpPr>
            <p:cNvPr id="35890" name="Rectangle 6"/>
            <p:cNvSpPr>
              <a:spLocks noChangeArrowheads="1"/>
            </p:cNvSpPr>
            <p:nvPr/>
          </p:nvSpPr>
          <p:spPr bwMode="auto">
            <a:xfrm>
              <a:off x="576" y="2400"/>
              <a:ext cx="192" cy="144"/>
            </a:xfrm>
            <a:prstGeom prst="rect">
              <a:avLst/>
            </a:prstGeom>
            <a:solidFill>
              <a:schemeClr val="bg1"/>
            </a:solidFill>
            <a:ln w="9525">
              <a:solidFill>
                <a:schemeClr val="bg1"/>
              </a:solidFill>
              <a:miter lim="800000"/>
              <a:headEnd/>
              <a:tailEnd/>
            </a:ln>
          </p:spPr>
          <p:txBody>
            <a:bodyPr wrap="none" anchor="ctr"/>
            <a:lstStyle/>
            <a:p>
              <a:endParaRPr lang="en-US"/>
            </a:p>
          </p:txBody>
        </p:sp>
      </p:grpSp>
      <p:sp>
        <p:nvSpPr>
          <p:cNvPr id="185351" name="Rectangle 7"/>
          <p:cNvSpPr>
            <a:spLocks noChangeArrowheads="1"/>
          </p:cNvSpPr>
          <p:nvPr/>
        </p:nvSpPr>
        <p:spPr bwMode="auto">
          <a:xfrm>
            <a:off x="2174875" y="2590800"/>
            <a:ext cx="304800" cy="152400"/>
          </a:xfrm>
          <a:prstGeom prst="rect">
            <a:avLst/>
          </a:prstGeom>
          <a:solidFill>
            <a:srgbClr val="990099"/>
          </a:solidFill>
          <a:ln w="9525">
            <a:solidFill>
              <a:srgbClr val="990099"/>
            </a:solidFill>
            <a:miter lim="800000"/>
            <a:headEnd/>
            <a:tailEnd/>
          </a:ln>
        </p:spPr>
        <p:txBody>
          <a:bodyPr wrap="none" anchor="ctr"/>
          <a:lstStyle/>
          <a:p>
            <a:endParaRPr lang="en-US"/>
          </a:p>
        </p:txBody>
      </p:sp>
      <p:sp>
        <p:nvSpPr>
          <p:cNvPr id="185352" name="Line 8"/>
          <p:cNvSpPr>
            <a:spLocks noChangeShapeType="1"/>
          </p:cNvSpPr>
          <p:nvPr/>
        </p:nvSpPr>
        <p:spPr bwMode="auto">
          <a:xfrm>
            <a:off x="439738" y="2670175"/>
            <a:ext cx="1909762" cy="0"/>
          </a:xfrm>
          <a:prstGeom prst="line">
            <a:avLst/>
          </a:prstGeom>
          <a:noFill/>
          <a:ln w="19050">
            <a:solidFill>
              <a:srgbClr val="009900"/>
            </a:solidFill>
            <a:round/>
            <a:headEnd/>
            <a:tailEnd/>
          </a:ln>
        </p:spPr>
        <p:txBody>
          <a:bodyPr/>
          <a:lstStyle/>
          <a:p>
            <a:endParaRPr lang="en-US"/>
          </a:p>
        </p:txBody>
      </p:sp>
      <p:sp>
        <p:nvSpPr>
          <p:cNvPr id="185353" name="Text Box 9"/>
          <p:cNvSpPr txBox="1">
            <a:spLocks noChangeArrowheads="1"/>
          </p:cNvSpPr>
          <p:nvPr/>
        </p:nvSpPr>
        <p:spPr bwMode="auto">
          <a:xfrm>
            <a:off x="4267200" y="1143000"/>
            <a:ext cx="4419600" cy="1077218"/>
          </a:xfrm>
          <a:prstGeom prst="rect">
            <a:avLst/>
          </a:prstGeom>
          <a:noFill/>
          <a:ln w="9525">
            <a:noFill/>
            <a:miter lim="800000"/>
            <a:headEnd/>
            <a:tailEnd/>
          </a:ln>
        </p:spPr>
        <p:txBody>
          <a:bodyPr>
            <a:spAutoFit/>
          </a:bodyPr>
          <a:lstStyle/>
          <a:p>
            <a:pPr>
              <a:spcBef>
                <a:spcPct val="50000"/>
              </a:spcBef>
              <a:buFontTx/>
              <a:buChar char="•"/>
            </a:pPr>
            <a:r>
              <a:rPr lang="en-US" sz="2000">
                <a:solidFill>
                  <a:srgbClr val="009900"/>
                </a:solidFill>
                <a:latin typeface="Times New Roman" charset="0"/>
              </a:rPr>
              <a:t> Incoming 700MeV/c  K</a:t>
            </a:r>
            <a:r>
              <a:rPr lang="en-US" sz="2000" baseline="30000">
                <a:solidFill>
                  <a:srgbClr val="009900"/>
                </a:solidFill>
                <a:latin typeface="Times New Roman" charset="0"/>
              </a:rPr>
              <a:t>+</a:t>
            </a:r>
            <a:r>
              <a:rPr lang="en-US" sz="2000">
                <a:solidFill>
                  <a:srgbClr val="009900"/>
                </a:solidFill>
                <a:latin typeface="Times New Roman" charset="0"/>
              </a:rPr>
              <a:t>: identified &amp; tracked by beam instrumentation. Slowed by energy loss in a BeO “degrader” </a:t>
            </a:r>
            <a:r>
              <a:rPr lang="en-US" sz="2400">
                <a:solidFill>
                  <a:srgbClr val="009900"/>
                </a:solidFill>
                <a:latin typeface="Times New Roman" charset="0"/>
              </a:rPr>
              <a:t> </a:t>
            </a:r>
            <a:endParaRPr lang="en-US" sz="2000">
              <a:solidFill>
                <a:srgbClr val="009900"/>
              </a:solidFill>
              <a:latin typeface="Times New Roman" charset="0"/>
            </a:endParaRPr>
          </a:p>
        </p:txBody>
      </p:sp>
      <p:sp>
        <p:nvSpPr>
          <p:cNvPr id="185354" name="Line 10"/>
          <p:cNvSpPr>
            <a:spLocks noChangeShapeType="1"/>
          </p:cNvSpPr>
          <p:nvPr/>
        </p:nvSpPr>
        <p:spPr bwMode="auto">
          <a:xfrm>
            <a:off x="990600" y="2590800"/>
            <a:ext cx="0" cy="152400"/>
          </a:xfrm>
          <a:prstGeom prst="line">
            <a:avLst/>
          </a:prstGeom>
          <a:noFill/>
          <a:ln w="38100">
            <a:solidFill>
              <a:srgbClr val="009900"/>
            </a:solidFill>
            <a:round/>
            <a:headEnd/>
            <a:tailEnd/>
          </a:ln>
        </p:spPr>
        <p:txBody>
          <a:bodyPr/>
          <a:lstStyle/>
          <a:p>
            <a:endParaRPr lang="en-US"/>
          </a:p>
        </p:txBody>
      </p:sp>
      <p:sp>
        <p:nvSpPr>
          <p:cNvPr id="185355" name="Rectangle 11"/>
          <p:cNvSpPr>
            <a:spLocks noChangeArrowheads="1"/>
          </p:cNvSpPr>
          <p:nvPr/>
        </p:nvSpPr>
        <p:spPr bwMode="auto">
          <a:xfrm>
            <a:off x="1752600" y="2590800"/>
            <a:ext cx="381000" cy="152400"/>
          </a:xfrm>
          <a:prstGeom prst="rect">
            <a:avLst/>
          </a:prstGeom>
          <a:solidFill>
            <a:srgbClr val="009900"/>
          </a:solidFill>
          <a:ln w="9525">
            <a:solidFill>
              <a:srgbClr val="009900"/>
            </a:solidFill>
            <a:miter lim="800000"/>
            <a:headEnd/>
            <a:tailEnd/>
          </a:ln>
        </p:spPr>
        <p:txBody>
          <a:bodyPr wrap="none" anchor="ctr"/>
          <a:lstStyle/>
          <a:p>
            <a:endParaRPr lang="en-US"/>
          </a:p>
        </p:txBody>
      </p:sp>
      <p:sp>
        <p:nvSpPr>
          <p:cNvPr id="35852" name="Freeform 12"/>
          <p:cNvSpPr>
            <a:spLocks/>
          </p:cNvSpPr>
          <p:nvPr/>
        </p:nvSpPr>
        <p:spPr bwMode="auto">
          <a:xfrm>
            <a:off x="2155827" y="5365749"/>
            <a:ext cx="9525" cy="25400"/>
          </a:xfrm>
          <a:custGeom>
            <a:avLst/>
            <a:gdLst>
              <a:gd name="T0" fmla="*/ 0 w 6"/>
              <a:gd name="T1" fmla="*/ 2147483647 h 16"/>
              <a:gd name="T2" fmla="*/ 2147483647 w 6"/>
              <a:gd name="T3" fmla="*/ 0 h 16"/>
              <a:gd name="T4" fmla="*/ 0 w 6"/>
              <a:gd name="T5" fmla="*/ 2147483647 h 16"/>
              <a:gd name="T6" fmla="*/ 0 60000 65536"/>
              <a:gd name="T7" fmla="*/ 0 60000 65536"/>
              <a:gd name="T8" fmla="*/ 0 60000 65536"/>
              <a:gd name="T9" fmla="*/ 0 w 6"/>
              <a:gd name="T10" fmla="*/ 0 h 16"/>
              <a:gd name="T11" fmla="*/ 6 w 6"/>
              <a:gd name="T12" fmla="*/ 16 h 16"/>
            </a:gdLst>
            <a:ahLst/>
            <a:cxnLst>
              <a:cxn ang="T6">
                <a:pos x="T0" y="T1"/>
              </a:cxn>
              <a:cxn ang="T7">
                <a:pos x="T2" y="T3"/>
              </a:cxn>
              <a:cxn ang="T8">
                <a:pos x="T4" y="T5"/>
              </a:cxn>
            </a:cxnLst>
            <a:rect l="T9" t="T10" r="T11" b="T12"/>
            <a:pathLst>
              <a:path w="6" h="16">
                <a:moveTo>
                  <a:pt x="0" y="16"/>
                </a:moveTo>
                <a:cubicBezTo>
                  <a:pt x="2" y="11"/>
                  <a:pt x="6" y="0"/>
                  <a:pt x="6" y="0"/>
                </a:cubicBezTo>
                <a:cubicBezTo>
                  <a:pt x="6" y="0"/>
                  <a:pt x="2" y="11"/>
                  <a:pt x="0" y="16"/>
                </a:cubicBezTo>
                <a:close/>
              </a:path>
            </a:pathLst>
          </a:custGeom>
          <a:solidFill>
            <a:schemeClr val="accent1"/>
          </a:solidFill>
          <a:ln w="9525">
            <a:solidFill>
              <a:srgbClr val="00FF00"/>
            </a:solidFill>
            <a:round/>
            <a:headEnd/>
            <a:tailEnd/>
          </a:ln>
        </p:spPr>
        <p:txBody>
          <a:bodyPr/>
          <a:lstStyle/>
          <a:p>
            <a:endParaRPr lang="en-US"/>
          </a:p>
        </p:txBody>
      </p:sp>
      <p:sp>
        <p:nvSpPr>
          <p:cNvPr id="35853" name="Freeform 13"/>
          <p:cNvSpPr>
            <a:spLocks/>
          </p:cNvSpPr>
          <p:nvPr/>
        </p:nvSpPr>
        <p:spPr bwMode="auto">
          <a:xfrm>
            <a:off x="2328865" y="2579688"/>
            <a:ext cx="1587" cy="95251"/>
          </a:xfrm>
          <a:custGeom>
            <a:avLst/>
            <a:gdLst>
              <a:gd name="T0" fmla="*/ 0 w 1"/>
              <a:gd name="T1" fmla="*/ 0 h 60"/>
              <a:gd name="T2" fmla="*/ 0 w 1"/>
              <a:gd name="T3" fmla="*/ 2147483647 h 60"/>
              <a:gd name="T4" fmla="*/ 0 60000 65536"/>
              <a:gd name="T5" fmla="*/ 0 60000 65536"/>
              <a:gd name="T6" fmla="*/ 0 w 1"/>
              <a:gd name="T7" fmla="*/ 0 h 60"/>
              <a:gd name="T8" fmla="*/ 1 w 1"/>
              <a:gd name="T9" fmla="*/ 60 h 60"/>
            </a:gdLst>
            <a:ahLst/>
            <a:cxnLst>
              <a:cxn ang="T4">
                <a:pos x="T0" y="T1"/>
              </a:cxn>
              <a:cxn ang="T5">
                <a:pos x="T2" y="T3"/>
              </a:cxn>
            </a:cxnLst>
            <a:rect l="T6" t="T7" r="T8" b="T9"/>
            <a:pathLst>
              <a:path w="1" h="60">
                <a:moveTo>
                  <a:pt x="0" y="0"/>
                </a:moveTo>
                <a:cubicBezTo>
                  <a:pt x="0" y="20"/>
                  <a:pt x="0" y="40"/>
                  <a:pt x="0" y="60"/>
                </a:cubicBezTo>
              </a:path>
            </a:pathLst>
          </a:custGeom>
          <a:noFill/>
          <a:ln w="12700">
            <a:solidFill>
              <a:srgbClr val="FF0000"/>
            </a:solidFill>
            <a:round/>
            <a:headEnd/>
            <a:tailEnd/>
          </a:ln>
        </p:spPr>
        <p:txBody>
          <a:bodyPr/>
          <a:lstStyle/>
          <a:p>
            <a:endParaRPr lang="en-US"/>
          </a:p>
        </p:txBody>
      </p:sp>
      <p:grpSp>
        <p:nvGrpSpPr>
          <p:cNvPr id="4" name="Group 14"/>
          <p:cNvGrpSpPr>
            <a:grpSpLocks/>
          </p:cNvGrpSpPr>
          <p:nvPr/>
        </p:nvGrpSpPr>
        <p:grpSpPr bwMode="auto">
          <a:xfrm>
            <a:off x="1295400" y="1676400"/>
            <a:ext cx="1981200" cy="4648200"/>
            <a:chOff x="816" y="1056"/>
            <a:chExt cx="1248" cy="2928"/>
          </a:xfrm>
        </p:grpSpPr>
        <p:sp>
          <p:nvSpPr>
            <p:cNvPr id="35887" name="Rectangle 15"/>
            <p:cNvSpPr>
              <a:spLocks noChangeArrowheads="1"/>
            </p:cNvSpPr>
            <p:nvPr/>
          </p:nvSpPr>
          <p:spPr bwMode="auto">
            <a:xfrm>
              <a:off x="816" y="1056"/>
              <a:ext cx="1248" cy="276"/>
            </a:xfrm>
            <a:prstGeom prst="rect">
              <a:avLst/>
            </a:prstGeom>
            <a:solidFill>
              <a:srgbClr val="FF0000">
                <a:alpha val="50195"/>
              </a:srgbClr>
            </a:solidFill>
            <a:ln w="9525">
              <a:solidFill>
                <a:srgbClr val="FF0000"/>
              </a:solidFill>
              <a:miter lim="800000"/>
              <a:headEnd/>
              <a:tailEnd/>
            </a:ln>
          </p:spPr>
          <p:txBody>
            <a:bodyPr wrap="none" anchor="ctr"/>
            <a:lstStyle/>
            <a:p>
              <a:endParaRPr lang="en-US"/>
            </a:p>
          </p:txBody>
        </p:sp>
        <p:sp>
          <p:nvSpPr>
            <p:cNvPr id="35888" name="AutoShape 16"/>
            <p:cNvSpPr>
              <a:spLocks noChangeArrowheads="1"/>
            </p:cNvSpPr>
            <p:nvPr/>
          </p:nvSpPr>
          <p:spPr bwMode="auto">
            <a:xfrm>
              <a:off x="816" y="2832"/>
              <a:ext cx="1104" cy="115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6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alpha val="50195"/>
              </a:srgbClr>
            </a:solidFill>
            <a:ln w="9525">
              <a:solidFill>
                <a:srgbClr val="FF0000"/>
              </a:solidFill>
              <a:miter lim="800000"/>
              <a:headEnd/>
              <a:tailEnd/>
            </a:ln>
          </p:spPr>
          <p:txBody>
            <a:bodyPr wrap="none" anchor="ctr"/>
            <a:lstStyle/>
            <a:p>
              <a:endParaRPr lang="en-US"/>
            </a:p>
          </p:txBody>
        </p:sp>
      </p:grpSp>
      <p:sp>
        <p:nvSpPr>
          <p:cNvPr id="185361" name="Text Box 17"/>
          <p:cNvSpPr txBox="1">
            <a:spLocks noChangeArrowheads="1"/>
          </p:cNvSpPr>
          <p:nvPr/>
        </p:nvSpPr>
        <p:spPr bwMode="auto">
          <a:xfrm>
            <a:off x="4267200" y="2286000"/>
            <a:ext cx="4419600" cy="707886"/>
          </a:xfrm>
          <a:prstGeom prst="rect">
            <a:avLst/>
          </a:prstGeom>
          <a:noFill/>
          <a:ln w="9525">
            <a:noFill/>
            <a:miter lim="800000"/>
            <a:headEnd/>
            <a:tailEnd/>
          </a:ln>
        </p:spPr>
        <p:txBody>
          <a:bodyPr>
            <a:spAutoFit/>
          </a:bodyPr>
          <a:lstStyle/>
          <a:p>
            <a:pPr>
              <a:spcBef>
                <a:spcPct val="50000"/>
              </a:spcBef>
              <a:buFontTx/>
              <a:buChar char="•"/>
            </a:pPr>
            <a:r>
              <a:rPr lang="en-US" sz="2000">
                <a:solidFill>
                  <a:srgbClr val="990099"/>
                </a:solidFill>
                <a:latin typeface="Times New Roman" charset="0"/>
              </a:rPr>
              <a:t> K</a:t>
            </a:r>
            <a:r>
              <a:rPr lang="en-US" sz="2000" baseline="30000">
                <a:solidFill>
                  <a:srgbClr val="990099"/>
                </a:solidFill>
                <a:latin typeface="Times New Roman" charset="0"/>
              </a:rPr>
              <a:t>+</a:t>
            </a:r>
            <a:r>
              <a:rPr lang="en-US" sz="2000">
                <a:solidFill>
                  <a:srgbClr val="990099"/>
                </a:solidFill>
                <a:latin typeface="Times New Roman" charset="0"/>
              </a:rPr>
              <a:t> stops &amp; decays at rest in scintillating fiber target – wait 2ns to make sure </a:t>
            </a:r>
            <a:endParaRPr lang="en-US" sz="2400">
              <a:solidFill>
                <a:srgbClr val="990099"/>
              </a:solidFill>
              <a:latin typeface="Times New Roman" charset="0"/>
            </a:endParaRPr>
          </a:p>
        </p:txBody>
      </p:sp>
      <p:sp>
        <p:nvSpPr>
          <p:cNvPr id="185362" name="Text Box 18"/>
          <p:cNvSpPr txBox="1">
            <a:spLocks noChangeArrowheads="1"/>
          </p:cNvSpPr>
          <p:nvPr/>
        </p:nvSpPr>
        <p:spPr bwMode="auto">
          <a:xfrm>
            <a:off x="4267200" y="3124201"/>
            <a:ext cx="4495800" cy="1384995"/>
          </a:xfrm>
          <a:prstGeom prst="rect">
            <a:avLst/>
          </a:prstGeom>
          <a:noFill/>
          <a:ln w="9525">
            <a:noFill/>
            <a:miter lim="800000"/>
            <a:headEnd/>
            <a:tailEnd/>
          </a:ln>
        </p:spPr>
        <p:txBody>
          <a:bodyPr>
            <a:spAutoFit/>
          </a:bodyPr>
          <a:lstStyle/>
          <a:p>
            <a:pPr>
              <a:spcBef>
                <a:spcPct val="50000"/>
              </a:spcBef>
              <a:buFontTx/>
              <a:buChar char="•"/>
            </a:pPr>
            <a:r>
              <a:rPr lang="en-US" sz="2000">
                <a:solidFill>
                  <a:srgbClr val="FF0000"/>
                </a:solidFill>
                <a:latin typeface="Times New Roman" charset="0"/>
              </a:rPr>
              <a:t> Outgoing </a:t>
            </a:r>
            <a:r>
              <a:rPr lang="en-US" sz="2000">
                <a:solidFill>
                  <a:srgbClr val="FF0000"/>
                </a:solidFill>
                <a:latin typeface="Times New Roman" charset="0"/>
                <a:sym typeface="Symbol" charset="2"/>
              </a:rPr>
              <a:t></a:t>
            </a:r>
            <a:r>
              <a:rPr lang="en-US" sz="2000" baseline="30000">
                <a:solidFill>
                  <a:srgbClr val="FF0000"/>
                </a:solidFill>
                <a:latin typeface="Times New Roman" charset="0"/>
              </a:rPr>
              <a:t>+</a:t>
            </a:r>
            <a:r>
              <a:rPr lang="en-US" sz="2000">
                <a:solidFill>
                  <a:srgbClr val="FF0000"/>
                </a:solidFill>
                <a:latin typeface="Times New Roman" charset="0"/>
              </a:rPr>
              <a:t>: verified by counters. Momentum measured in small drift chamber, energy &amp; range in target &amp; RS           </a:t>
            </a:r>
            <a:r>
              <a:rPr lang="en-US" sz="2000">
                <a:latin typeface="Times New Roman" charset="0"/>
              </a:rPr>
              <a:t>(1T magnetic field parallel to beam)</a:t>
            </a:r>
            <a:r>
              <a:rPr lang="en-US" sz="2400">
                <a:latin typeface="Times New Roman" charset="0"/>
              </a:rPr>
              <a:t> </a:t>
            </a:r>
          </a:p>
        </p:txBody>
      </p:sp>
      <p:sp>
        <p:nvSpPr>
          <p:cNvPr id="185363" name="Text Box 19"/>
          <p:cNvSpPr txBox="1">
            <a:spLocks noChangeArrowheads="1"/>
          </p:cNvSpPr>
          <p:nvPr/>
        </p:nvSpPr>
        <p:spPr bwMode="auto">
          <a:xfrm>
            <a:off x="4267200" y="4648201"/>
            <a:ext cx="4648200" cy="707886"/>
          </a:xfrm>
          <a:prstGeom prst="rect">
            <a:avLst/>
          </a:prstGeom>
          <a:noFill/>
          <a:ln w="9525">
            <a:noFill/>
            <a:miter lim="800000"/>
            <a:headEnd/>
            <a:tailEnd/>
          </a:ln>
        </p:spPr>
        <p:txBody>
          <a:bodyPr>
            <a:spAutoFit/>
          </a:bodyPr>
          <a:lstStyle/>
          <a:p>
            <a:pPr>
              <a:spcBef>
                <a:spcPct val="50000"/>
              </a:spcBef>
              <a:buFontTx/>
              <a:buChar char="•"/>
            </a:pPr>
            <a:r>
              <a:rPr lang="en-US" sz="2000">
                <a:latin typeface="Times New Roman" charset="0"/>
              </a:rPr>
              <a:t> </a:t>
            </a:r>
            <a:r>
              <a:rPr lang="el-GR" sz="2000">
                <a:latin typeface="Times New Roman" charset="0"/>
                <a:sym typeface="Symbol" charset="2"/>
              </a:rPr>
              <a:t></a:t>
            </a:r>
            <a:r>
              <a:rPr lang="en-US" sz="2000" baseline="30000">
                <a:latin typeface="Times New Roman" charset="0"/>
              </a:rPr>
              <a:t>+</a:t>
            </a:r>
            <a:r>
              <a:rPr lang="el-GR" sz="2000">
                <a:latin typeface="Times New Roman" charset="0"/>
              </a:rPr>
              <a:t> </a:t>
            </a:r>
            <a:r>
              <a:rPr lang="en-US" sz="2000">
                <a:latin typeface="Times New Roman" charset="0"/>
              </a:rPr>
              <a:t>stops &amp; decays in RS</a:t>
            </a:r>
            <a:r>
              <a:rPr lang="el-GR" sz="2000">
                <a:latin typeface="Times New Roman" charset="0"/>
              </a:rPr>
              <a:t> – </a:t>
            </a:r>
            <a:r>
              <a:rPr lang="en-US" sz="2000">
                <a:latin typeface="Times New Roman" charset="0"/>
              </a:rPr>
              <a:t>detect </a:t>
            </a:r>
            <a:r>
              <a:rPr lang="el-GR" sz="2000">
                <a:latin typeface="Times New Roman" charset="0"/>
              </a:rPr>
              <a:t> </a:t>
            </a:r>
            <a:r>
              <a:rPr lang="el-GR" sz="2000">
                <a:latin typeface="Times New Roman" charset="0"/>
                <a:sym typeface="Symbol" charset="2"/>
              </a:rPr>
              <a:t></a:t>
            </a:r>
            <a:r>
              <a:rPr lang="en-US" sz="2000" baseline="30000">
                <a:latin typeface="Times New Roman" charset="0"/>
              </a:rPr>
              <a:t>+</a:t>
            </a:r>
            <a:r>
              <a:rPr lang="en-US" sz="2000">
                <a:latin typeface="Times New Roman" charset="0"/>
                <a:sym typeface="Symbol" charset="2"/>
              </a:rPr>
              <a:t></a:t>
            </a:r>
            <a:r>
              <a:rPr lang="el-GR" sz="2000">
                <a:latin typeface="Times New Roman" charset="0"/>
                <a:sym typeface="Symbol" charset="2"/>
              </a:rPr>
              <a:t></a:t>
            </a:r>
            <a:r>
              <a:rPr lang="en-US" sz="2000" baseline="30000">
                <a:latin typeface="Times New Roman" charset="0"/>
              </a:rPr>
              <a:t>+ </a:t>
            </a:r>
            <a:r>
              <a:rPr lang="en-US" sz="2000">
                <a:latin typeface="Times New Roman" charset="0"/>
                <a:sym typeface="Symbol" charset="2"/>
              </a:rPr>
              <a:t></a:t>
            </a:r>
            <a:r>
              <a:rPr lang="en-US" sz="2000">
                <a:latin typeface="Times New Roman" charset="0"/>
              </a:rPr>
              <a:t>e</a:t>
            </a:r>
            <a:r>
              <a:rPr lang="en-US" sz="2000" baseline="30000">
                <a:latin typeface="Times New Roman" charset="0"/>
              </a:rPr>
              <a:t>+</a:t>
            </a:r>
            <a:r>
              <a:rPr lang="en-US" sz="2000">
                <a:latin typeface="Times New Roman" charset="0"/>
              </a:rPr>
              <a:t> chain</a:t>
            </a:r>
          </a:p>
        </p:txBody>
      </p:sp>
      <p:sp>
        <p:nvSpPr>
          <p:cNvPr id="185364" name="Text Box 20"/>
          <p:cNvSpPr txBox="1">
            <a:spLocks noChangeArrowheads="1"/>
          </p:cNvSpPr>
          <p:nvPr/>
        </p:nvSpPr>
        <p:spPr bwMode="auto">
          <a:xfrm>
            <a:off x="4267200" y="5410200"/>
            <a:ext cx="4343400" cy="707886"/>
          </a:xfrm>
          <a:prstGeom prst="rect">
            <a:avLst/>
          </a:prstGeom>
          <a:noFill/>
          <a:ln w="9525">
            <a:noFill/>
            <a:miter lim="800000"/>
            <a:headEnd/>
            <a:tailEnd/>
          </a:ln>
        </p:spPr>
        <p:txBody>
          <a:bodyPr>
            <a:spAutoFit/>
          </a:bodyPr>
          <a:lstStyle/>
          <a:p>
            <a:pPr>
              <a:spcBef>
                <a:spcPct val="50000"/>
              </a:spcBef>
              <a:buFontTx/>
              <a:buChar char="•"/>
            </a:pPr>
            <a:r>
              <a:rPr lang="en-US" sz="2000" dirty="0">
                <a:solidFill>
                  <a:srgbClr val="FF6600"/>
                </a:solidFill>
                <a:latin typeface="Times New Roman" charset="0"/>
              </a:rPr>
              <a:t> Photons registered by all systems so events can be eliminated</a:t>
            </a:r>
            <a:endParaRPr lang="en-US" sz="2400" dirty="0">
              <a:latin typeface="Times New Roman" charset="0"/>
            </a:endParaRPr>
          </a:p>
        </p:txBody>
      </p:sp>
      <p:grpSp>
        <p:nvGrpSpPr>
          <p:cNvPr id="5" name="Group 21"/>
          <p:cNvGrpSpPr>
            <a:grpSpLocks/>
          </p:cNvGrpSpPr>
          <p:nvPr/>
        </p:nvGrpSpPr>
        <p:grpSpPr bwMode="auto">
          <a:xfrm>
            <a:off x="1031877" y="2238375"/>
            <a:ext cx="2989263" cy="865188"/>
            <a:chOff x="650" y="1410"/>
            <a:chExt cx="1883" cy="545"/>
          </a:xfrm>
        </p:grpSpPr>
        <p:sp>
          <p:nvSpPr>
            <p:cNvPr id="35883" name="Rectangle 22"/>
            <p:cNvSpPr>
              <a:spLocks noChangeArrowheads="1"/>
            </p:cNvSpPr>
            <p:nvPr/>
          </p:nvSpPr>
          <p:spPr bwMode="auto">
            <a:xfrm>
              <a:off x="2274" y="1410"/>
              <a:ext cx="259" cy="545"/>
            </a:xfrm>
            <a:prstGeom prst="rect">
              <a:avLst/>
            </a:prstGeom>
            <a:solidFill>
              <a:srgbClr val="FF6600"/>
            </a:solidFill>
            <a:ln w="9525">
              <a:solidFill>
                <a:srgbClr val="FF6600"/>
              </a:solidFill>
              <a:miter lim="800000"/>
              <a:headEnd/>
              <a:tailEnd/>
            </a:ln>
          </p:spPr>
          <p:txBody>
            <a:bodyPr wrap="none" anchor="ctr"/>
            <a:lstStyle/>
            <a:p>
              <a:endParaRPr lang="en-US"/>
            </a:p>
          </p:txBody>
        </p:sp>
        <p:sp>
          <p:nvSpPr>
            <p:cNvPr id="35884" name="Rectangle 23"/>
            <p:cNvSpPr>
              <a:spLocks noChangeArrowheads="1"/>
            </p:cNvSpPr>
            <p:nvPr/>
          </p:nvSpPr>
          <p:spPr bwMode="auto">
            <a:xfrm>
              <a:off x="2078" y="1488"/>
              <a:ext cx="114" cy="116"/>
            </a:xfrm>
            <a:prstGeom prst="rect">
              <a:avLst/>
            </a:prstGeom>
            <a:solidFill>
              <a:srgbClr val="FF6600"/>
            </a:solidFill>
            <a:ln w="9525">
              <a:solidFill>
                <a:srgbClr val="FF6600"/>
              </a:solidFill>
              <a:miter lim="800000"/>
              <a:headEnd/>
              <a:tailEnd/>
            </a:ln>
          </p:spPr>
          <p:txBody>
            <a:bodyPr wrap="none" anchor="ctr"/>
            <a:lstStyle/>
            <a:p>
              <a:endParaRPr lang="en-US"/>
            </a:p>
          </p:txBody>
        </p:sp>
        <p:sp>
          <p:nvSpPr>
            <p:cNvPr id="35885" name="Rectangle 24"/>
            <p:cNvSpPr>
              <a:spLocks noChangeArrowheads="1"/>
            </p:cNvSpPr>
            <p:nvPr/>
          </p:nvSpPr>
          <p:spPr bwMode="auto">
            <a:xfrm>
              <a:off x="696" y="1488"/>
              <a:ext cx="115" cy="116"/>
            </a:xfrm>
            <a:prstGeom prst="rect">
              <a:avLst/>
            </a:prstGeom>
            <a:solidFill>
              <a:srgbClr val="FF6600"/>
            </a:solidFill>
            <a:ln w="9525">
              <a:solidFill>
                <a:srgbClr val="FF6600"/>
              </a:solidFill>
              <a:miter lim="800000"/>
              <a:headEnd/>
              <a:tailEnd/>
            </a:ln>
          </p:spPr>
          <p:txBody>
            <a:bodyPr wrap="none" anchor="ctr"/>
            <a:lstStyle/>
            <a:p>
              <a:endParaRPr lang="en-US"/>
            </a:p>
          </p:txBody>
        </p:sp>
        <p:sp>
          <p:nvSpPr>
            <p:cNvPr id="35886" name="Line 25"/>
            <p:cNvSpPr>
              <a:spLocks noChangeShapeType="1"/>
            </p:cNvSpPr>
            <p:nvPr/>
          </p:nvSpPr>
          <p:spPr bwMode="auto">
            <a:xfrm>
              <a:off x="650" y="1584"/>
              <a:ext cx="2" cy="221"/>
            </a:xfrm>
            <a:prstGeom prst="line">
              <a:avLst/>
            </a:prstGeom>
            <a:noFill/>
            <a:ln w="38100">
              <a:solidFill>
                <a:srgbClr val="FF6600"/>
              </a:solidFill>
              <a:round/>
              <a:headEnd/>
              <a:tailEnd/>
            </a:ln>
          </p:spPr>
          <p:txBody>
            <a:bodyPr/>
            <a:lstStyle/>
            <a:p>
              <a:endParaRPr lang="en-US"/>
            </a:p>
          </p:txBody>
        </p:sp>
      </p:grpSp>
      <p:grpSp>
        <p:nvGrpSpPr>
          <p:cNvPr id="6" name="Group 26"/>
          <p:cNvGrpSpPr>
            <a:grpSpLocks/>
          </p:cNvGrpSpPr>
          <p:nvPr/>
        </p:nvGrpSpPr>
        <p:grpSpPr bwMode="auto">
          <a:xfrm>
            <a:off x="1676402" y="2133600"/>
            <a:ext cx="1230313" cy="430213"/>
            <a:chOff x="1056" y="1344"/>
            <a:chExt cx="775" cy="271"/>
          </a:xfrm>
        </p:grpSpPr>
        <p:sp>
          <p:nvSpPr>
            <p:cNvPr id="35881" name="Rectangle 27"/>
            <p:cNvSpPr>
              <a:spLocks noChangeArrowheads="1"/>
            </p:cNvSpPr>
            <p:nvPr/>
          </p:nvSpPr>
          <p:spPr bwMode="auto">
            <a:xfrm>
              <a:off x="1658" y="1344"/>
              <a:ext cx="173" cy="271"/>
            </a:xfrm>
            <a:prstGeom prst="rect">
              <a:avLst/>
            </a:prstGeom>
            <a:solidFill>
              <a:srgbClr val="FF6600"/>
            </a:solidFill>
            <a:ln w="9525">
              <a:solidFill>
                <a:srgbClr val="FF6600"/>
              </a:solidFill>
              <a:miter lim="800000"/>
              <a:headEnd/>
              <a:tailEnd/>
            </a:ln>
          </p:spPr>
          <p:txBody>
            <a:bodyPr wrap="none" anchor="ctr"/>
            <a:lstStyle/>
            <a:p>
              <a:endParaRPr lang="en-US"/>
            </a:p>
          </p:txBody>
        </p:sp>
        <p:sp>
          <p:nvSpPr>
            <p:cNvPr id="35882" name="Rectangle 28"/>
            <p:cNvSpPr>
              <a:spLocks noChangeArrowheads="1"/>
            </p:cNvSpPr>
            <p:nvPr/>
          </p:nvSpPr>
          <p:spPr bwMode="auto">
            <a:xfrm>
              <a:off x="1056" y="1344"/>
              <a:ext cx="173" cy="271"/>
            </a:xfrm>
            <a:prstGeom prst="rect">
              <a:avLst/>
            </a:prstGeom>
            <a:solidFill>
              <a:srgbClr val="FF6600"/>
            </a:solidFill>
            <a:ln w="9525">
              <a:solidFill>
                <a:srgbClr val="FF6600"/>
              </a:solidFill>
              <a:miter lim="800000"/>
              <a:headEnd/>
              <a:tailEnd/>
            </a:ln>
          </p:spPr>
          <p:txBody>
            <a:bodyPr wrap="none" anchor="ctr"/>
            <a:lstStyle/>
            <a:p>
              <a:endParaRPr lang="en-US"/>
            </a:p>
          </p:txBody>
        </p:sp>
      </p:grpSp>
      <p:grpSp>
        <p:nvGrpSpPr>
          <p:cNvPr id="7" name="Group 29"/>
          <p:cNvGrpSpPr>
            <a:grpSpLocks/>
          </p:cNvGrpSpPr>
          <p:nvPr/>
        </p:nvGrpSpPr>
        <p:grpSpPr bwMode="auto">
          <a:xfrm>
            <a:off x="1752600" y="2133600"/>
            <a:ext cx="869950" cy="3733800"/>
            <a:chOff x="1104" y="1344"/>
            <a:chExt cx="548" cy="2352"/>
          </a:xfrm>
        </p:grpSpPr>
        <p:sp>
          <p:nvSpPr>
            <p:cNvPr id="35879" name="AutoShape 30"/>
            <p:cNvSpPr>
              <a:spLocks noChangeArrowheads="1"/>
            </p:cNvSpPr>
            <p:nvPr/>
          </p:nvSpPr>
          <p:spPr bwMode="auto">
            <a:xfrm>
              <a:off x="1220" y="1344"/>
              <a:ext cx="432" cy="2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0000">
                <a:alpha val="50195"/>
              </a:srgbClr>
            </a:solidFill>
            <a:ln w="9525">
              <a:solidFill>
                <a:srgbClr val="FF0000"/>
              </a:solidFill>
              <a:miter lim="800000"/>
              <a:headEnd/>
              <a:tailEnd/>
            </a:ln>
          </p:spPr>
          <p:txBody>
            <a:bodyPr wrap="none" anchor="ctr"/>
            <a:lstStyle/>
            <a:p>
              <a:endParaRPr lang="en-US"/>
            </a:p>
          </p:txBody>
        </p:sp>
        <p:sp>
          <p:nvSpPr>
            <p:cNvPr id="35880" name="AutoShape 31"/>
            <p:cNvSpPr>
              <a:spLocks noChangeArrowheads="1"/>
            </p:cNvSpPr>
            <p:nvPr/>
          </p:nvSpPr>
          <p:spPr bwMode="auto">
            <a:xfrm>
              <a:off x="1104" y="3120"/>
              <a:ext cx="528"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5 h 21600"/>
              </a:gdLst>
              <a:ahLst/>
              <a:cxnLst>
                <a:cxn ang="T8">
                  <a:pos x="T0" y="T1"/>
                </a:cxn>
                <a:cxn ang="T9">
                  <a:pos x="T2" y="T3"/>
                </a:cxn>
                <a:cxn ang="T10">
                  <a:pos x="T4" y="T5"/>
                </a:cxn>
                <a:cxn ang="T11">
                  <a:pos x="T6" y="T7"/>
                </a:cxn>
              </a:cxnLst>
              <a:rect l="T12" t="T13" r="T14" b="T15"/>
              <a:pathLst>
                <a:path w="21600" h="21600">
                  <a:moveTo>
                    <a:pt x="8250" y="10800"/>
                  </a:moveTo>
                  <a:cubicBezTo>
                    <a:pt x="8250" y="9391"/>
                    <a:pt x="9391" y="8250"/>
                    <a:pt x="10800" y="8250"/>
                  </a:cubicBezTo>
                  <a:cubicBezTo>
                    <a:pt x="12208" y="8250"/>
                    <a:pt x="13349" y="9391"/>
                    <a:pt x="13349" y="10799"/>
                  </a:cubicBezTo>
                  <a:lnTo>
                    <a:pt x="21600" y="10800"/>
                  </a:lnTo>
                  <a:cubicBezTo>
                    <a:pt x="21600" y="4835"/>
                    <a:pt x="16764" y="0"/>
                    <a:pt x="10800" y="0"/>
                  </a:cubicBezTo>
                  <a:cubicBezTo>
                    <a:pt x="4835" y="0"/>
                    <a:pt x="0" y="4835"/>
                    <a:pt x="0" y="10800"/>
                  </a:cubicBezTo>
                  <a:close/>
                </a:path>
              </a:pathLst>
            </a:custGeom>
            <a:solidFill>
              <a:srgbClr val="FF0000">
                <a:alpha val="50195"/>
              </a:srgbClr>
            </a:solidFill>
            <a:ln w="9525">
              <a:solidFill>
                <a:srgbClr val="FF0000"/>
              </a:solidFill>
              <a:miter lim="800000"/>
              <a:headEnd/>
              <a:tailEnd/>
            </a:ln>
          </p:spPr>
          <p:txBody>
            <a:bodyPr wrap="none" anchor="ctr"/>
            <a:lstStyle/>
            <a:p>
              <a:endParaRPr lang="en-US"/>
            </a:p>
          </p:txBody>
        </p:sp>
      </p:grpSp>
      <p:grpSp>
        <p:nvGrpSpPr>
          <p:cNvPr id="8" name="Group 32"/>
          <p:cNvGrpSpPr>
            <a:grpSpLocks/>
          </p:cNvGrpSpPr>
          <p:nvPr/>
        </p:nvGrpSpPr>
        <p:grpSpPr bwMode="auto">
          <a:xfrm>
            <a:off x="609600" y="990600"/>
            <a:ext cx="3124200" cy="5867400"/>
            <a:chOff x="384" y="624"/>
            <a:chExt cx="1968" cy="3696"/>
          </a:xfrm>
        </p:grpSpPr>
        <p:grpSp>
          <p:nvGrpSpPr>
            <p:cNvPr id="9" name="Group 33"/>
            <p:cNvGrpSpPr>
              <a:grpSpLocks/>
            </p:cNvGrpSpPr>
            <p:nvPr/>
          </p:nvGrpSpPr>
          <p:grpSpPr bwMode="auto">
            <a:xfrm>
              <a:off x="384" y="624"/>
              <a:ext cx="1968" cy="3696"/>
              <a:chOff x="384" y="624"/>
              <a:chExt cx="1968" cy="3696"/>
            </a:xfrm>
          </p:grpSpPr>
          <p:sp>
            <p:nvSpPr>
              <p:cNvPr id="35876" name="Rectangle 34"/>
              <p:cNvSpPr>
                <a:spLocks noChangeArrowheads="1"/>
              </p:cNvSpPr>
              <p:nvPr/>
            </p:nvSpPr>
            <p:spPr bwMode="auto">
              <a:xfrm>
                <a:off x="754" y="624"/>
                <a:ext cx="1337" cy="351"/>
              </a:xfrm>
              <a:prstGeom prst="rect">
                <a:avLst/>
              </a:prstGeom>
              <a:solidFill>
                <a:srgbClr val="FF6600"/>
              </a:solidFill>
              <a:ln w="9525">
                <a:solidFill>
                  <a:srgbClr val="FF6600"/>
                </a:solidFill>
                <a:miter lim="800000"/>
                <a:headEnd/>
                <a:tailEnd/>
              </a:ln>
            </p:spPr>
            <p:txBody>
              <a:bodyPr wrap="none" anchor="ctr"/>
              <a:lstStyle/>
              <a:p>
                <a:endParaRPr lang="en-US"/>
              </a:p>
            </p:txBody>
          </p:sp>
          <p:sp>
            <p:nvSpPr>
              <p:cNvPr id="35877" name="Rectangle 35"/>
              <p:cNvSpPr>
                <a:spLocks noChangeArrowheads="1"/>
              </p:cNvSpPr>
              <p:nvPr/>
            </p:nvSpPr>
            <p:spPr bwMode="auto">
              <a:xfrm>
                <a:off x="702" y="984"/>
                <a:ext cx="1497" cy="76"/>
              </a:xfrm>
              <a:prstGeom prst="rect">
                <a:avLst/>
              </a:prstGeom>
              <a:solidFill>
                <a:srgbClr val="FF6600"/>
              </a:solidFill>
              <a:ln w="9525">
                <a:solidFill>
                  <a:srgbClr val="FF6600"/>
                </a:solidFill>
                <a:miter lim="800000"/>
                <a:headEnd/>
                <a:tailEnd/>
              </a:ln>
            </p:spPr>
            <p:txBody>
              <a:bodyPr wrap="none" anchor="ctr"/>
              <a:lstStyle/>
              <a:p>
                <a:endParaRPr lang="en-US"/>
              </a:p>
            </p:txBody>
          </p:sp>
          <p:sp>
            <p:nvSpPr>
              <p:cNvPr id="35878" name="AutoShape 36"/>
              <p:cNvSpPr>
                <a:spLocks noChangeArrowheads="1"/>
              </p:cNvSpPr>
              <p:nvPr/>
            </p:nvSpPr>
            <p:spPr bwMode="auto">
              <a:xfrm>
                <a:off x="384" y="2448"/>
                <a:ext cx="1968" cy="18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8538 h 21600"/>
                </a:gdLst>
                <a:ahLst/>
                <a:cxnLst>
                  <a:cxn ang="T8">
                    <a:pos x="T0" y="T1"/>
                  </a:cxn>
                  <a:cxn ang="T9">
                    <a:pos x="T2" y="T3"/>
                  </a:cxn>
                  <a:cxn ang="T10">
                    <a:pos x="T4" y="T5"/>
                  </a:cxn>
                  <a:cxn ang="T11">
                    <a:pos x="T6" y="T7"/>
                  </a:cxn>
                </a:cxnLst>
                <a:rect l="T12" t="T13" r="T14" b="T15"/>
                <a:pathLst>
                  <a:path w="21600" h="21600">
                    <a:moveTo>
                      <a:pt x="4917" y="11224"/>
                    </a:moveTo>
                    <a:cubicBezTo>
                      <a:pt x="4907" y="11083"/>
                      <a:pt x="4902" y="10941"/>
                      <a:pt x="4902" y="10800"/>
                    </a:cubicBezTo>
                    <a:cubicBezTo>
                      <a:pt x="4902" y="7542"/>
                      <a:pt x="7542" y="4902"/>
                      <a:pt x="10800" y="4902"/>
                    </a:cubicBezTo>
                    <a:cubicBezTo>
                      <a:pt x="14057" y="4902"/>
                      <a:pt x="16698" y="7542"/>
                      <a:pt x="16698" y="10800"/>
                    </a:cubicBezTo>
                    <a:cubicBezTo>
                      <a:pt x="16697" y="10941"/>
                      <a:pt x="16692" y="11083"/>
                      <a:pt x="16682" y="11224"/>
                    </a:cubicBezTo>
                    <a:lnTo>
                      <a:pt x="21571" y="11578"/>
                    </a:lnTo>
                    <a:cubicBezTo>
                      <a:pt x="21590" y="11319"/>
                      <a:pt x="21600" y="11059"/>
                      <a:pt x="21600" y="10800"/>
                    </a:cubicBezTo>
                    <a:cubicBezTo>
                      <a:pt x="21600" y="4835"/>
                      <a:pt x="16764" y="0"/>
                      <a:pt x="10800" y="0"/>
                    </a:cubicBezTo>
                    <a:cubicBezTo>
                      <a:pt x="4835" y="0"/>
                      <a:pt x="0" y="4835"/>
                      <a:pt x="0" y="10800"/>
                    </a:cubicBezTo>
                    <a:cubicBezTo>
                      <a:pt x="-1" y="11059"/>
                      <a:pt x="9" y="11319"/>
                      <a:pt x="28" y="11578"/>
                    </a:cubicBezTo>
                    <a:close/>
                  </a:path>
                </a:pathLst>
              </a:custGeom>
              <a:solidFill>
                <a:srgbClr val="FF6600"/>
              </a:solidFill>
              <a:ln w="9525">
                <a:solidFill>
                  <a:srgbClr val="FF6600"/>
                </a:solidFill>
                <a:miter lim="800000"/>
                <a:headEnd/>
                <a:tailEnd/>
              </a:ln>
            </p:spPr>
            <p:txBody>
              <a:bodyPr wrap="none" anchor="ctr"/>
              <a:lstStyle/>
              <a:p>
                <a:endParaRPr lang="en-US"/>
              </a:p>
            </p:txBody>
          </p:sp>
        </p:grpSp>
        <p:sp>
          <p:nvSpPr>
            <p:cNvPr id="35875" name="Arc 37"/>
            <p:cNvSpPr>
              <a:spLocks/>
            </p:cNvSpPr>
            <p:nvPr/>
          </p:nvSpPr>
          <p:spPr bwMode="auto">
            <a:xfrm rot="16015616" flipV="1">
              <a:off x="1030" y="2469"/>
              <a:ext cx="674" cy="1297"/>
            </a:xfrm>
            <a:custGeom>
              <a:avLst/>
              <a:gdLst>
                <a:gd name="T0" fmla="*/ 0 w 21600"/>
                <a:gd name="T1" fmla="*/ 0 h 43111"/>
                <a:gd name="T2" fmla="*/ 0 w 21600"/>
                <a:gd name="T3" fmla="*/ 0 h 43111"/>
                <a:gd name="T4" fmla="*/ 0 w 21600"/>
                <a:gd name="T5" fmla="*/ 0 h 43111"/>
                <a:gd name="T6" fmla="*/ 0 60000 65536"/>
                <a:gd name="T7" fmla="*/ 0 60000 65536"/>
                <a:gd name="T8" fmla="*/ 0 60000 65536"/>
                <a:gd name="T9" fmla="*/ 0 w 21600"/>
                <a:gd name="T10" fmla="*/ 0 h 43111"/>
                <a:gd name="T11" fmla="*/ 21600 w 21600"/>
                <a:gd name="T12" fmla="*/ 43111 h 43111"/>
              </a:gdLst>
              <a:ahLst/>
              <a:cxnLst>
                <a:cxn ang="T6">
                  <a:pos x="T0" y="T1"/>
                </a:cxn>
                <a:cxn ang="T7">
                  <a:pos x="T2" y="T3"/>
                </a:cxn>
                <a:cxn ang="T8">
                  <a:pos x="T4" y="T5"/>
                </a:cxn>
              </a:cxnLst>
              <a:rect l="T9" t="T10" r="T11" b="T12"/>
              <a:pathLst>
                <a:path w="21600" h="43111" fill="none" extrusionOk="0">
                  <a:moveTo>
                    <a:pt x="0" y="-1"/>
                  </a:moveTo>
                  <a:cubicBezTo>
                    <a:pt x="11929" y="0"/>
                    <a:pt x="21600" y="9670"/>
                    <a:pt x="21600" y="21600"/>
                  </a:cubicBezTo>
                  <a:cubicBezTo>
                    <a:pt x="21600" y="32768"/>
                    <a:pt x="13086" y="42095"/>
                    <a:pt x="1963" y="43110"/>
                  </a:cubicBezTo>
                </a:path>
                <a:path w="21600" h="43111" stroke="0" extrusionOk="0">
                  <a:moveTo>
                    <a:pt x="0" y="-1"/>
                  </a:moveTo>
                  <a:cubicBezTo>
                    <a:pt x="11929" y="0"/>
                    <a:pt x="21600" y="9670"/>
                    <a:pt x="21600" y="21600"/>
                  </a:cubicBezTo>
                  <a:cubicBezTo>
                    <a:pt x="21600" y="32768"/>
                    <a:pt x="13086" y="42095"/>
                    <a:pt x="1963" y="43110"/>
                  </a:cubicBezTo>
                  <a:lnTo>
                    <a:pt x="0" y="21600"/>
                  </a:lnTo>
                  <a:close/>
                </a:path>
              </a:pathLst>
            </a:custGeom>
            <a:noFill/>
            <a:ln w="12700">
              <a:solidFill>
                <a:schemeClr val="tx1"/>
              </a:solidFill>
              <a:round/>
              <a:headEnd/>
              <a:tailEnd/>
            </a:ln>
          </p:spPr>
          <p:txBody>
            <a:bodyPr wrap="none" anchor="ctr"/>
            <a:lstStyle/>
            <a:p>
              <a:endParaRPr lang="en-US"/>
            </a:p>
          </p:txBody>
        </p:sp>
      </p:grpSp>
      <p:sp>
        <p:nvSpPr>
          <p:cNvPr id="53" name="Date Placeholder 52"/>
          <p:cNvSpPr>
            <a:spLocks noGrp="1"/>
          </p:cNvSpPr>
          <p:nvPr>
            <p:ph type="dt" sz="half" idx="10"/>
          </p:nvPr>
        </p:nvSpPr>
        <p:spPr/>
        <p:txBody>
          <a:bodyPr/>
          <a:lstStyle/>
          <a:p>
            <a:pPr>
              <a:defRPr/>
            </a:pPr>
            <a:r>
              <a:rPr lang="en-US" smtClean="0"/>
              <a:t>September 22, 2012</a:t>
            </a:r>
            <a:endParaRPr lang="en-US" dirty="0"/>
          </a:p>
        </p:txBody>
      </p:sp>
      <p:sp>
        <p:nvSpPr>
          <p:cNvPr id="56" name="Footer Placeholder 55"/>
          <p:cNvSpPr>
            <a:spLocks noGrp="1"/>
          </p:cNvSpPr>
          <p:nvPr>
            <p:ph type="ftr" sz="quarter" idx="11"/>
          </p:nvPr>
        </p:nvSpPr>
        <p:spPr/>
        <p:txBody>
          <a:bodyPr/>
          <a:lstStyle/>
          <a:p>
            <a:pPr>
              <a:defRPr/>
            </a:pPr>
            <a:r>
              <a:rPr lang="en-US" smtClean="0"/>
              <a:t>PILCHERFEST</a:t>
            </a:r>
            <a:endParaRPr lang="en-US" dirty="0"/>
          </a:p>
        </p:txBody>
      </p:sp>
      <p:sp>
        <p:nvSpPr>
          <p:cNvPr id="185382" name="Rectangle 38"/>
          <p:cNvSpPr>
            <a:spLocks noGrp="1" noChangeArrowheads="1"/>
          </p:cNvSpPr>
          <p:nvPr>
            <p:ph type="subTitle" idx="4294967295"/>
          </p:nvPr>
        </p:nvSpPr>
        <p:spPr>
          <a:xfrm>
            <a:off x="304800" y="0"/>
            <a:ext cx="8839200" cy="533400"/>
          </a:xfrm>
          <a:solidFill>
            <a:schemeClr val="bg1"/>
          </a:solidFill>
        </p:spPr>
        <p:txBody>
          <a:bodyPr/>
          <a:lstStyle/>
          <a:p>
            <a:pPr marL="0" indent="0" algn="ctr">
              <a:buFont typeface="Arial" charset="0"/>
              <a:buNone/>
            </a:pPr>
            <a:r>
              <a:rPr lang="en-US" sz="3600" b="1" dirty="0" smtClean="0">
                <a:solidFill>
                  <a:schemeClr val="accent2"/>
                </a:solidFill>
                <a:effectLst>
                  <a:outerShdw blurRad="38100" dist="38100" dir="2700000" algn="tl">
                    <a:srgbClr val="C0C0C0"/>
                  </a:outerShdw>
                </a:effectLst>
              </a:rPr>
              <a:t> </a:t>
            </a:r>
            <a:r>
              <a:rPr lang="en-US" sz="3200" dirty="0" smtClean="0">
                <a:solidFill>
                  <a:srgbClr val="FF0000"/>
                </a:solidFill>
              </a:rPr>
              <a:t>E787  – A </a:t>
            </a:r>
            <a:r>
              <a:rPr lang="en-US" sz="3200" dirty="0" smtClean="0">
                <a:solidFill>
                  <a:srgbClr val="FF0000"/>
                </a:solidFill>
                <a:sym typeface="Symbol"/>
              </a:rPr>
              <a:t>“zero-energy” </a:t>
            </a:r>
            <a:r>
              <a:rPr lang="en-US" sz="3200" dirty="0" smtClean="0">
                <a:solidFill>
                  <a:srgbClr val="FF0000"/>
                </a:solidFill>
              </a:rPr>
              <a:t>4</a:t>
            </a:r>
            <a:r>
              <a:rPr lang="en-US" sz="3200" dirty="0" smtClean="0">
                <a:solidFill>
                  <a:srgbClr val="FF0000"/>
                </a:solidFill>
                <a:sym typeface="Symbol"/>
              </a:rPr>
              <a:t> collider detector </a:t>
            </a:r>
            <a:endParaRPr lang="en-US" sz="3200" dirty="0" smtClean="0">
              <a:solidFill>
                <a:srgbClr val="FF0000"/>
              </a:solidFill>
            </a:endParaRPr>
          </a:p>
        </p:txBody>
      </p:sp>
      <p:grpSp>
        <p:nvGrpSpPr>
          <p:cNvPr id="10" name="Group 48"/>
          <p:cNvGrpSpPr>
            <a:grpSpLocks/>
          </p:cNvGrpSpPr>
          <p:nvPr/>
        </p:nvGrpSpPr>
        <p:grpSpPr bwMode="auto">
          <a:xfrm>
            <a:off x="228600" y="987426"/>
            <a:ext cx="4116388" cy="5413375"/>
            <a:chOff x="228600" y="987552"/>
            <a:chExt cx="4116260" cy="5413248"/>
          </a:xfrm>
        </p:grpSpPr>
        <p:pic>
          <p:nvPicPr>
            <p:cNvPr id="35871" name="Picture 43" descr="lifetime2.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987552"/>
              <a:ext cx="4116260" cy="5413248"/>
            </a:xfrm>
            <a:prstGeom prst="rect">
              <a:avLst/>
            </a:prstGeom>
            <a:noFill/>
            <a:ln w="9525">
              <a:noFill/>
              <a:miter lim="800000"/>
              <a:headEnd/>
              <a:tailEnd/>
            </a:ln>
          </p:spPr>
        </p:pic>
        <p:sp>
          <p:nvSpPr>
            <p:cNvPr id="35872" name="TextBox 44"/>
            <p:cNvSpPr txBox="1">
              <a:spLocks noChangeArrowheads="1"/>
            </p:cNvSpPr>
            <p:nvPr/>
          </p:nvSpPr>
          <p:spPr bwMode="auto">
            <a:xfrm>
              <a:off x="2044313" y="4326341"/>
              <a:ext cx="1369243" cy="338546"/>
            </a:xfrm>
            <a:prstGeom prst="rect">
              <a:avLst/>
            </a:prstGeom>
            <a:noFill/>
            <a:ln w="9525">
              <a:noFill/>
              <a:miter lim="800000"/>
              <a:headEnd/>
              <a:tailEnd/>
            </a:ln>
          </p:spPr>
          <p:txBody>
            <a:bodyPr wrap="none">
              <a:spAutoFit/>
            </a:bodyPr>
            <a:lstStyle/>
            <a:p>
              <a:r>
                <a:rPr lang="en-US">
                  <a:solidFill>
                    <a:srgbClr val="FF0000"/>
                  </a:solidFill>
                  <a:latin typeface="Symbol" charset="2"/>
                </a:rPr>
                <a:t>p</a:t>
              </a:r>
              <a:r>
                <a:rPr lang="en-US" baseline="30000">
                  <a:solidFill>
                    <a:srgbClr val="FF0000"/>
                  </a:solidFill>
                  <a:latin typeface="Arial Narrow" charset="0"/>
                </a:rPr>
                <a:t>+</a:t>
              </a:r>
              <a:r>
                <a:rPr lang="en-US">
                  <a:solidFill>
                    <a:srgbClr val="FF0000"/>
                  </a:solidFill>
                  <a:latin typeface="Arial Narrow" charset="0"/>
                </a:rPr>
                <a:t> beam events</a:t>
              </a:r>
            </a:p>
          </p:txBody>
        </p:sp>
        <p:cxnSp>
          <p:nvCxnSpPr>
            <p:cNvPr id="47" name="Straight Arrow Connector 46"/>
            <p:cNvCxnSpPr>
              <a:cxnSpLocks noChangeShapeType="1"/>
            </p:cNvCxnSpPr>
            <p:nvPr/>
          </p:nvCxnSpPr>
          <p:spPr bwMode="auto">
            <a:xfrm rot="10800000">
              <a:off x="1447762" y="4508544"/>
              <a:ext cx="596881" cy="1588"/>
            </a:xfrm>
            <a:prstGeom prst="straightConnector1">
              <a:avLst/>
            </a:prstGeom>
            <a:noFill/>
            <a:ln w="19050">
              <a:solidFill>
                <a:srgbClr val="FF0000"/>
              </a:solidFill>
              <a:round/>
              <a:headEnd/>
              <a:tailEnd type="arrow" w="med" len="med"/>
            </a:ln>
            <a:effectLst>
              <a:outerShdw dist="20000" dir="5400000" rotWithShape="0">
                <a:srgbClr val="808080">
                  <a:alpha val="37999"/>
                </a:srgbClr>
              </a:outerShdw>
            </a:effectLst>
          </p:spPr>
        </p:cxnSp>
      </p:grpSp>
      <p:grpSp>
        <p:nvGrpSpPr>
          <p:cNvPr id="11" name="Group 53"/>
          <p:cNvGrpSpPr>
            <a:grpSpLocks/>
          </p:cNvGrpSpPr>
          <p:nvPr/>
        </p:nvGrpSpPr>
        <p:grpSpPr bwMode="auto">
          <a:xfrm>
            <a:off x="1752600" y="868362"/>
            <a:ext cx="5867400" cy="5989639"/>
            <a:chOff x="1524000" y="873125"/>
            <a:chExt cx="5867400" cy="5989638"/>
          </a:xfrm>
        </p:grpSpPr>
        <p:pic>
          <p:nvPicPr>
            <p:cNvPr id="35867" name="Picture 9" descr="inde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873125"/>
              <a:ext cx="5867400" cy="5989638"/>
            </a:xfrm>
            <a:prstGeom prst="rect">
              <a:avLst/>
            </a:prstGeom>
            <a:noFill/>
            <a:ln w="9525">
              <a:noFill/>
              <a:miter lim="800000"/>
              <a:headEnd/>
              <a:tailEnd/>
            </a:ln>
          </p:spPr>
        </p:pic>
        <p:sp>
          <p:nvSpPr>
            <p:cNvPr id="35868" name="TextBox 50"/>
            <p:cNvSpPr txBox="1">
              <a:spLocks noChangeArrowheads="1"/>
            </p:cNvSpPr>
            <p:nvPr/>
          </p:nvSpPr>
          <p:spPr bwMode="auto">
            <a:xfrm>
              <a:off x="2875378" y="1905000"/>
              <a:ext cx="377026" cy="338554"/>
            </a:xfrm>
            <a:prstGeom prst="rect">
              <a:avLst/>
            </a:prstGeom>
            <a:noFill/>
            <a:ln w="9525">
              <a:noFill/>
              <a:miter lim="800000"/>
              <a:headEnd/>
              <a:tailEnd/>
            </a:ln>
          </p:spPr>
          <p:txBody>
            <a:bodyPr wrap="none">
              <a:spAutoFit/>
            </a:bodyPr>
            <a:lstStyle/>
            <a:p>
              <a:r>
                <a:rPr lang="en-US">
                  <a:latin typeface="Symbol" charset="2"/>
                </a:rPr>
                <a:t>p</a:t>
              </a:r>
              <a:r>
                <a:rPr lang="en-US" baseline="30000"/>
                <a:t>+</a:t>
              </a:r>
            </a:p>
          </p:txBody>
        </p:sp>
        <p:sp>
          <p:nvSpPr>
            <p:cNvPr id="35869" name="TextBox 51"/>
            <p:cNvSpPr txBox="1">
              <a:spLocks noChangeArrowheads="1"/>
            </p:cNvSpPr>
            <p:nvPr/>
          </p:nvSpPr>
          <p:spPr bwMode="auto">
            <a:xfrm>
              <a:off x="3941948" y="914400"/>
              <a:ext cx="378630" cy="338554"/>
            </a:xfrm>
            <a:prstGeom prst="rect">
              <a:avLst/>
            </a:prstGeom>
            <a:noFill/>
            <a:ln w="9525">
              <a:noFill/>
              <a:miter lim="800000"/>
              <a:headEnd/>
              <a:tailEnd/>
            </a:ln>
          </p:spPr>
          <p:txBody>
            <a:bodyPr wrap="none">
              <a:spAutoFit/>
            </a:bodyPr>
            <a:lstStyle/>
            <a:p>
              <a:r>
                <a:rPr lang="en-US"/>
                <a:t>e</a:t>
              </a:r>
              <a:r>
                <a:rPr lang="en-US" baseline="30000"/>
                <a:t>+</a:t>
              </a:r>
            </a:p>
          </p:txBody>
        </p:sp>
        <p:sp>
          <p:nvSpPr>
            <p:cNvPr id="35870" name="TextBox 52"/>
            <p:cNvSpPr txBox="1">
              <a:spLocks noChangeArrowheads="1"/>
            </p:cNvSpPr>
            <p:nvPr/>
          </p:nvSpPr>
          <p:spPr bwMode="auto">
            <a:xfrm>
              <a:off x="3657600" y="1498084"/>
              <a:ext cx="383438" cy="338554"/>
            </a:xfrm>
            <a:prstGeom prst="rect">
              <a:avLst/>
            </a:prstGeom>
            <a:noFill/>
            <a:ln w="9525">
              <a:noFill/>
              <a:miter lim="800000"/>
              <a:headEnd/>
              <a:tailEnd/>
            </a:ln>
          </p:spPr>
          <p:txBody>
            <a:bodyPr wrap="none">
              <a:spAutoFit/>
            </a:bodyPr>
            <a:lstStyle/>
            <a:p>
              <a:r>
                <a:rPr lang="en-US">
                  <a:latin typeface="Symbol" charset="2"/>
                </a:rPr>
                <a:t>m</a:t>
              </a:r>
              <a:r>
                <a:rPr lang="en-US" baseline="30000"/>
                <a:t>+</a:t>
              </a:r>
            </a:p>
          </p:txBody>
        </p:sp>
      </p:grpSp>
      <p:pic>
        <p:nvPicPr>
          <p:cNvPr id="55" name="Picture 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066800"/>
            <a:ext cx="4114800" cy="5486400"/>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pPr>
              <a:defRPr/>
            </a:pPr>
            <a:fld id="{C2948503-C82A-4575-99B6-B31029270FAD}" type="slidenum">
              <a:rPr lang="en-US" smtClean="0">
                <a:solidFill>
                  <a:srgbClr val="000000"/>
                </a:solidFill>
              </a:rPr>
              <a:pPr>
                <a:defRPr/>
              </a:pPr>
              <a:t>45</a:t>
            </a:fld>
            <a:endParaRPr lang="en-US">
              <a:solidFill>
                <a:srgbClr val="000000"/>
              </a:solidFill>
            </a:endParaRPr>
          </a:p>
        </p:txBody>
      </p:sp>
    </p:spTree>
    <p:extLst>
      <p:ext uri="{BB962C8B-B14F-4D97-AF65-F5344CB8AC3E}">
        <p14:creationId xmlns:p14="http://schemas.microsoft.com/office/powerpoint/2010/main" val="2934478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5353"/>
                                        </p:tgtEl>
                                        <p:attrNameLst>
                                          <p:attrName>style.visibility</p:attrName>
                                        </p:attrNameLst>
                                      </p:cBhvr>
                                      <p:to>
                                        <p:strVal val="visible"/>
                                      </p:to>
                                    </p:set>
                                    <p:anim calcmode="lin" valueType="num">
                                      <p:cBhvr additive="base">
                                        <p:cTn id="7" dur="1000" fill="hold"/>
                                        <p:tgtEl>
                                          <p:spTgt spid="185353"/>
                                        </p:tgtEl>
                                        <p:attrNameLst>
                                          <p:attrName>ppt_x</p:attrName>
                                        </p:attrNameLst>
                                      </p:cBhvr>
                                      <p:tavLst>
                                        <p:tav tm="0">
                                          <p:val>
                                            <p:strVal val="1+#ppt_w/2"/>
                                          </p:val>
                                        </p:tav>
                                        <p:tav tm="100000">
                                          <p:val>
                                            <p:strVal val="#ppt_x"/>
                                          </p:val>
                                        </p:tav>
                                      </p:tavLst>
                                    </p:anim>
                                    <p:anim calcmode="lin" valueType="num">
                                      <p:cBhvr additive="base">
                                        <p:cTn id="8" dur="1000" fill="hold"/>
                                        <p:tgtEl>
                                          <p:spTgt spid="18535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185352"/>
                                        </p:tgtEl>
                                        <p:attrNameLst>
                                          <p:attrName>style.visibility</p:attrName>
                                        </p:attrNameLst>
                                      </p:cBhvr>
                                      <p:to>
                                        <p:strVal val="visible"/>
                                      </p:to>
                                    </p:set>
                                    <p:anim calcmode="lin" valueType="num">
                                      <p:cBhvr additive="base">
                                        <p:cTn id="12" dur="500" fill="hold"/>
                                        <p:tgtEl>
                                          <p:spTgt spid="185352"/>
                                        </p:tgtEl>
                                        <p:attrNameLst>
                                          <p:attrName>ppt_x</p:attrName>
                                        </p:attrNameLst>
                                      </p:cBhvr>
                                      <p:tavLst>
                                        <p:tav tm="0">
                                          <p:val>
                                            <p:strVal val="0-#ppt_w/2"/>
                                          </p:val>
                                        </p:tav>
                                        <p:tav tm="100000">
                                          <p:val>
                                            <p:strVal val="#ppt_x"/>
                                          </p:val>
                                        </p:tav>
                                      </p:tavLst>
                                    </p:anim>
                                    <p:anim calcmode="lin" valueType="num">
                                      <p:cBhvr additive="base">
                                        <p:cTn id="13" dur="500" fill="hold"/>
                                        <p:tgtEl>
                                          <p:spTgt spid="185352"/>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499"/>
                                          </p:stCondLst>
                                        </p:cTn>
                                        <p:tgtEl>
                                          <p:spTgt spid="185354"/>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499"/>
                                          </p:stCondLst>
                                        </p:cTn>
                                        <p:tgtEl>
                                          <p:spTgt spid="18535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85361"/>
                                        </p:tgtEl>
                                        <p:attrNameLst>
                                          <p:attrName>style.visibility</p:attrName>
                                        </p:attrNameLst>
                                      </p:cBhvr>
                                      <p:to>
                                        <p:strVal val="visible"/>
                                      </p:to>
                                    </p:set>
                                    <p:anim calcmode="lin" valueType="num">
                                      <p:cBhvr additive="base">
                                        <p:cTn id="24" dur="500" fill="hold"/>
                                        <p:tgtEl>
                                          <p:spTgt spid="185361"/>
                                        </p:tgtEl>
                                        <p:attrNameLst>
                                          <p:attrName>ppt_x</p:attrName>
                                        </p:attrNameLst>
                                      </p:cBhvr>
                                      <p:tavLst>
                                        <p:tav tm="0">
                                          <p:val>
                                            <p:strVal val="1+#ppt_w/2"/>
                                          </p:val>
                                        </p:tav>
                                        <p:tav tm="100000">
                                          <p:val>
                                            <p:strVal val="#ppt_x"/>
                                          </p:val>
                                        </p:tav>
                                      </p:tavLst>
                                    </p:anim>
                                    <p:anim calcmode="lin" valueType="num">
                                      <p:cBhvr additive="base">
                                        <p:cTn id="25" dur="500" fill="hold"/>
                                        <p:tgtEl>
                                          <p:spTgt spid="185361"/>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499"/>
                                          </p:stCondLst>
                                        </p:cTn>
                                        <p:tgtEl>
                                          <p:spTgt spid="1853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85362"/>
                                        </p:tgtEl>
                                        <p:attrNameLst>
                                          <p:attrName>style.visibility</p:attrName>
                                        </p:attrNameLst>
                                      </p:cBhvr>
                                      <p:to>
                                        <p:strVal val="visible"/>
                                      </p:to>
                                    </p:set>
                                    <p:anim calcmode="lin" valueType="num">
                                      <p:cBhvr additive="base">
                                        <p:cTn id="37" dur="500" fill="hold"/>
                                        <p:tgtEl>
                                          <p:spTgt spid="185362"/>
                                        </p:tgtEl>
                                        <p:attrNameLst>
                                          <p:attrName>ppt_x</p:attrName>
                                        </p:attrNameLst>
                                      </p:cBhvr>
                                      <p:tavLst>
                                        <p:tav tm="0">
                                          <p:val>
                                            <p:strVal val="1+#ppt_w/2"/>
                                          </p:val>
                                        </p:tav>
                                        <p:tav tm="100000">
                                          <p:val>
                                            <p:strVal val="#ppt_x"/>
                                          </p:val>
                                        </p:tav>
                                      </p:tavLst>
                                    </p:anim>
                                    <p:anim calcmode="lin" valueType="num">
                                      <p:cBhvr additive="base">
                                        <p:cTn id="38" dur="500" fill="hold"/>
                                        <p:tgtEl>
                                          <p:spTgt spid="185362"/>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499"/>
                                          </p:stCondLst>
                                        </p:cTn>
                                        <p:tgtEl>
                                          <p:spTgt spid="7"/>
                                        </p:tgtEl>
                                        <p:attrNameLst>
                                          <p:attrName>style.visibility</p:attrName>
                                        </p:attrNameLst>
                                      </p:cBhvr>
                                      <p:to>
                                        <p:strVal val="visible"/>
                                      </p:to>
                                    </p:set>
                                  </p:childTnLst>
                                </p:cTn>
                              </p:par>
                            </p:childTnLst>
                          </p:cTn>
                        </p:par>
                        <p:par>
                          <p:cTn id="42" fill="hold">
                            <p:stCondLst>
                              <p:cond delay="1000"/>
                            </p:stCondLst>
                            <p:childTnLst>
                              <p:par>
                                <p:cTn id="43" presetID="1" presetClass="entr" presetSubtype="0" fill="hold" nodeType="afterEffect">
                                  <p:stCondLst>
                                    <p:cond delay="0"/>
                                  </p:stCondLst>
                                  <p:childTnLst>
                                    <p:set>
                                      <p:cBhvr>
                                        <p:cTn id="44" dur="1" fill="hold">
                                          <p:stCondLst>
                                            <p:cond delay="499"/>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85363"/>
                                        </p:tgtEl>
                                        <p:attrNameLst>
                                          <p:attrName>style.visibility</p:attrName>
                                        </p:attrNameLst>
                                      </p:cBhvr>
                                      <p:to>
                                        <p:strVal val="visible"/>
                                      </p:to>
                                    </p:set>
                                    <p:anim calcmode="lin" valueType="num">
                                      <p:cBhvr additive="base">
                                        <p:cTn id="49" dur="500" fill="hold"/>
                                        <p:tgtEl>
                                          <p:spTgt spid="185363"/>
                                        </p:tgtEl>
                                        <p:attrNameLst>
                                          <p:attrName>ppt_x</p:attrName>
                                        </p:attrNameLst>
                                      </p:cBhvr>
                                      <p:tavLst>
                                        <p:tav tm="0">
                                          <p:val>
                                            <p:strVal val="1+#ppt_w/2"/>
                                          </p:val>
                                        </p:tav>
                                        <p:tav tm="100000">
                                          <p:val>
                                            <p:strVal val="#ppt_x"/>
                                          </p:val>
                                        </p:tav>
                                      </p:tavLst>
                                    </p:anim>
                                    <p:anim calcmode="lin" valueType="num">
                                      <p:cBhvr additive="base">
                                        <p:cTn id="50" dur="500" fill="hold"/>
                                        <p:tgtEl>
                                          <p:spTgt spid="18536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499"/>
                                          </p:stCondLst>
                                        </p:cTn>
                                        <p:tgtEl>
                                          <p:spTgt spid="55"/>
                                        </p:tgtEl>
                                        <p:attrNameLst>
                                          <p:attrName>style.visibility</p:attrName>
                                        </p:attrNameLst>
                                      </p:cBhvr>
                                      <p:to>
                                        <p:strVal val="visible"/>
                                      </p:to>
                                    </p:se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185364"/>
                                        </p:tgtEl>
                                        <p:attrNameLst>
                                          <p:attrName>style.visibility</p:attrName>
                                        </p:attrNameLst>
                                      </p:cBhvr>
                                      <p:to>
                                        <p:strVal val="visible"/>
                                      </p:to>
                                    </p:set>
                                    <p:anim calcmode="lin" valueType="num">
                                      <p:cBhvr additive="base">
                                        <p:cTn id="63" dur="500" fill="hold"/>
                                        <p:tgtEl>
                                          <p:spTgt spid="185364"/>
                                        </p:tgtEl>
                                        <p:attrNameLst>
                                          <p:attrName>ppt_x</p:attrName>
                                        </p:attrNameLst>
                                      </p:cBhvr>
                                      <p:tavLst>
                                        <p:tav tm="0">
                                          <p:val>
                                            <p:strVal val="1+#ppt_w/2"/>
                                          </p:val>
                                        </p:tav>
                                        <p:tav tm="100000">
                                          <p:val>
                                            <p:strVal val="#ppt_x"/>
                                          </p:val>
                                        </p:tav>
                                      </p:tavLst>
                                    </p:anim>
                                    <p:anim calcmode="lin" valueType="num">
                                      <p:cBhvr additive="base">
                                        <p:cTn id="64" dur="500" fill="hold"/>
                                        <p:tgtEl>
                                          <p:spTgt spid="185364"/>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1" presetClass="entr" presetSubtype="0" fill="hold" nodeType="afterEffect">
                                  <p:stCondLst>
                                    <p:cond delay="0"/>
                                  </p:stCondLst>
                                  <p:childTnLst>
                                    <p:set>
                                      <p:cBhvr>
                                        <p:cTn id="67" dur="1" fill="hold">
                                          <p:stCondLst>
                                            <p:cond delay="499"/>
                                          </p:stCondLst>
                                        </p:cTn>
                                        <p:tgtEl>
                                          <p:spTgt spid="8"/>
                                        </p:tgtEl>
                                        <p:attrNameLst>
                                          <p:attrName>style.visibility</p:attrName>
                                        </p:attrNameLst>
                                      </p:cBhvr>
                                      <p:to>
                                        <p:strVal val="visible"/>
                                      </p:to>
                                    </p:set>
                                  </p:childTnLst>
                                </p:cTn>
                              </p:par>
                            </p:childTnLst>
                          </p:cTn>
                        </p:par>
                        <p:par>
                          <p:cTn id="68" fill="hold">
                            <p:stCondLst>
                              <p:cond delay="1000"/>
                            </p:stCondLst>
                            <p:childTnLst>
                              <p:par>
                                <p:cTn id="69" presetID="1" presetClass="entr" presetSubtype="0" fill="hold" nodeType="afterEffect">
                                  <p:stCondLst>
                                    <p:cond delay="0"/>
                                  </p:stCondLst>
                                  <p:childTnLst>
                                    <p:set>
                                      <p:cBhvr>
                                        <p:cTn id="70" dur="1" fill="hold">
                                          <p:stCondLst>
                                            <p:cond delay="499"/>
                                          </p:stCondLst>
                                        </p:cTn>
                                        <p:tgtEl>
                                          <p:spTgt spid="6"/>
                                        </p:tgtEl>
                                        <p:attrNameLst>
                                          <p:attrName>style.visibility</p:attrName>
                                        </p:attrNameLst>
                                      </p:cBhvr>
                                      <p:to>
                                        <p:strVal val="visible"/>
                                      </p:to>
                                    </p:set>
                                  </p:childTnLst>
                                </p:cTn>
                              </p:par>
                            </p:childTnLst>
                          </p:cTn>
                        </p:par>
                        <p:par>
                          <p:cTn id="71" fill="hold">
                            <p:stCondLst>
                              <p:cond delay="1500"/>
                            </p:stCondLst>
                            <p:childTnLst>
                              <p:par>
                                <p:cTn id="72" presetID="1" presetClass="entr" presetSubtype="0" fill="hold" nodeType="afterEffect">
                                  <p:stCondLst>
                                    <p:cond delay="0"/>
                                  </p:stCondLst>
                                  <p:childTnLst>
                                    <p:set>
                                      <p:cBhvr>
                                        <p:cTn id="73"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1" grpId="0" animBg="1" autoUpdateAnimBg="0"/>
      <p:bldP spid="185352" grpId="0" animBg="1"/>
      <p:bldP spid="185353" grpId="0" autoUpdateAnimBg="0"/>
      <p:bldP spid="185354" grpId="0" animBg="1"/>
      <p:bldP spid="185355" grpId="0" animBg="1" autoUpdateAnimBg="0"/>
      <p:bldP spid="185361" grpId="0" autoUpdateAnimBg="0"/>
      <p:bldP spid="185362" grpId="0" autoUpdateAnimBg="0"/>
      <p:bldP spid="185363" grpId="0" autoUpdateAnimBg="0"/>
      <p:bldP spid="185364"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PS_cover.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550" y="685800"/>
            <a:ext cx="5835650" cy="5869618"/>
          </a:xfrm>
          <a:prstGeom prst="rect">
            <a:avLst/>
          </a:prstGeom>
          <a:noFill/>
          <a:ln w="9525">
            <a:noFill/>
            <a:miter lim="800000"/>
            <a:headEnd/>
            <a:tailEnd/>
          </a:ln>
        </p:spPr>
      </p:pic>
      <p:sp>
        <p:nvSpPr>
          <p:cNvPr id="16387" name="Title 1"/>
          <p:cNvSpPr>
            <a:spLocks noGrp="1"/>
          </p:cNvSpPr>
          <p:nvPr>
            <p:ph type="title"/>
          </p:nvPr>
        </p:nvSpPr>
        <p:spPr>
          <a:xfrm>
            <a:off x="1295400" y="274637"/>
            <a:ext cx="8229600" cy="487363"/>
          </a:xfrm>
        </p:spPr>
        <p:txBody>
          <a:bodyPr/>
          <a:lstStyle/>
          <a:p>
            <a:r>
              <a:rPr lang="en-US" sz="3600" dirty="0" smtClean="0"/>
              <a:t>APS Centennial Logo</a:t>
            </a:r>
          </a:p>
        </p:txBody>
      </p:sp>
      <p:sp>
        <p:nvSpPr>
          <p:cNvPr id="2" name="Date Placeholder 1"/>
          <p:cNvSpPr>
            <a:spLocks noGrp="1"/>
          </p:cNvSpPr>
          <p:nvPr>
            <p:ph type="dt" sz="half" idx="10"/>
          </p:nvPr>
        </p:nvSpPr>
        <p:spPr/>
        <p:txBody>
          <a:bodyPr/>
          <a:lstStyle/>
          <a:p>
            <a:pPr>
              <a:defRPr/>
            </a:pPr>
            <a:r>
              <a:rPr lang="en-US" dirty="0" smtClean="0">
                <a:solidFill>
                  <a:srgbClr val="000000"/>
                </a:solidFill>
              </a:rPr>
              <a:t>September 22, 2012</a:t>
            </a:r>
            <a:endParaRPr lang="en-US" dirty="0">
              <a:solidFill>
                <a:srgbClr val="000000"/>
              </a:solidFill>
            </a:endParaRPr>
          </a:p>
        </p:txBody>
      </p:sp>
      <p:sp>
        <p:nvSpPr>
          <p:cNvPr id="3" name="Footer Placeholder 2"/>
          <p:cNvSpPr>
            <a:spLocks noGrp="1"/>
          </p:cNvSpPr>
          <p:nvPr>
            <p:ph type="ftr" sz="quarter" idx="11"/>
          </p:nvPr>
        </p:nvSpPr>
        <p:spPr/>
        <p:txBody>
          <a:bodyPr/>
          <a:lstStyle/>
          <a:p>
            <a:pPr>
              <a:defRPr/>
            </a:pPr>
            <a:r>
              <a:rPr lang="en-US" smtClean="0">
                <a:solidFill>
                  <a:srgbClr val="000000"/>
                </a:solidFill>
              </a:rPr>
              <a:t>PILCHERFEST</a:t>
            </a: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6A73A379-5288-4DA1-86E5-512C4AC2A38E}" type="slidenum">
              <a:rPr lang="en-US" smtClean="0">
                <a:solidFill>
                  <a:srgbClr val="000000"/>
                </a:solidFill>
              </a:rPr>
              <a:pPr>
                <a:defRPr/>
              </a:pPr>
              <a:t>46</a:t>
            </a:fld>
            <a:endParaRPr lang="en-US">
              <a:solidFill>
                <a:srgbClr val="000000"/>
              </a:solidFill>
            </a:endParaRPr>
          </a:p>
        </p:txBody>
      </p:sp>
    </p:spTree>
    <p:extLst>
      <p:ext uri="{BB962C8B-B14F-4D97-AF65-F5344CB8AC3E}">
        <p14:creationId xmlns:p14="http://schemas.microsoft.com/office/powerpoint/2010/main" val="4012089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8" descr="fina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70077" y="833437"/>
            <a:ext cx="4683125" cy="4424363"/>
          </a:xfrm>
          <a:prstGeom prst="rect">
            <a:avLst/>
          </a:prstGeom>
          <a:noFill/>
          <a:ln w="9525">
            <a:noFill/>
            <a:miter lim="800000"/>
            <a:headEnd/>
            <a:tailEnd/>
          </a:ln>
        </p:spPr>
      </p:pic>
      <p:grpSp>
        <p:nvGrpSpPr>
          <p:cNvPr id="65540" name="Group 13"/>
          <p:cNvGrpSpPr>
            <a:grpSpLocks/>
          </p:cNvGrpSpPr>
          <p:nvPr/>
        </p:nvGrpSpPr>
        <p:grpSpPr bwMode="auto">
          <a:xfrm>
            <a:off x="2057400" y="5318125"/>
            <a:ext cx="4876800" cy="1318974"/>
            <a:chOff x="3962400" y="1524000"/>
            <a:chExt cx="4876800" cy="1318974"/>
          </a:xfrm>
        </p:grpSpPr>
        <p:sp>
          <p:nvSpPr>
            <p:cNvPr id="65543" name="Text Box 1031"/>
            <p:cNvSpPr txBox="1">
              <a:spLocks noChangeArrowheads="1"/>
            </p:cNvSpPr>
            <p:nvPr/>
          </p:nvSpPr>
          <p:spPr bwMode="auto">
            <a:xfrm>
              <a:off x="4191000" y="1981200"/>
              <a:ext cx="4648200" cy="861774"/>
            </a:xfrm>
            <a:prstGeom prst="rect">
              <a:avLst/>
            </a:prstGeom>
            <a:noFill/>
            <a:ln w="9525">
              <a:noFill/>
              <a:miter lim="800000"/>
              <a:headEnd/>
              <a:tailEnd/>
            </a:ln>
          </p:spPr>
          <p:txBody>
            <a:bodyPr>
              <a:spAutoFit/>
            </a:bodyPr>
            <a:lstStyle/>
            <a:p>
              <a:pPr algn="r">
                <a:spcBef>
                  <a:spcPct val="50000"/>
                </a:spcBef>
              </a:pPr>
              <a:r>
                <a:rPr lang="en-US" sz="2000" dirty="0">
                  <a:solidFill>
                    <a:srgbClr val="9980FD"/>
                  </a:solidFill>
                  <a:latin typeface="Times New Roman" charset="0"/>
                </a:rPr>
                <a:t>(68% CL interval)</a:t>
              </a:r>
            </a:p>
            <a:p>
              <a:pPr>
                <a:spcBef>
                  <a:spcPct val="50000"/>
                </a:spcBef>
              </a:pPr>
              <a:r>
                <a:rPr lang="en-US" sz="2000" i="1" dirty="0">
                  <a:latin typeface="Times New Roman" charset="0"/>
                </a:rPr>
                <a:t>c.f. </a:t>
              </a:r>
              <a:r>
                <a:rPr lang="en-US" sz="2000" dirty="0">
                  <a:latin typeface="Times New Roman" charset="0"/>
                </a:rPr>
                <a:t>SM prediction: (0.78±0.08) </a:t>
              </a:r>
              <a:r>
                <a:rPr lang="en-US" sz="2000" dirty="0" smtClean="0">
                  <a:latin typeface="Times New Roman" charset="0"/>
                </a:rPr>
                <a:t>x 10</a:t>
              </a:r>
              <a:r>
                <a:rPr lang="en-US" sz="2000" baseline="30000" dirty="0" smtClean="0">
                  <a:latin typeface="Times New Roman" charset="0"/>
                </a:rPr>
                <a:t>-10</a:t>
              </a:r>
              <a:endParaRPr lang="en-US" sz="2000" baseline="30000" dirty="0">
                <a:latin typeface="Times New Roman" charset="0"/>
              </a:endParaRPr>
            </a:p>
          </p:txBody>
        </p:sp>
        <p:grpSp>
          <p:nvGrpSpPr>
            <p:cNvPr id="65544" name="Group 12"/>
            <p:cNvGrpSpPr>
              <a:grpSpLocks/>
            </p:cNvGrpSpPr>
            <p:nvPr/>
          </p:nvGrpSpPr>
          <p:grpSpPr bwMode="auto">
            <a:xfrm>
              <a:off x="3962400" y="1524000"/>
              <a:ext cx="4648200" cy="430213"/>
              <a:chOff x="3962400" y="1524000"/>
              <a:chExt cx="4648200" cy="430213"/>
            </a:xfrm>
          </p:grpSpPr>
          <p:graphicFrame>
            <p:nvGraphicFramePr>
              <p:cNvPr id="65538" name="Object 2"/>
              <p:cNvGraphicFramePr>
                <a:graphicFrameLocks noChangeAspect="1"/>
              </p:cNvGraphicFramePr>
              <p:nvPr/>
            </p:nvGraphicFramePr>
            <p:xfrm>
              <a:off x="3962400" y="1524000"/>
              <a:ext cx="4648200" cy="430213"/>
            </p:xfrm>
            <a:graphic>
              <a:graphicData uri="http://schemas.openxmlformats.org/presentationml/2006/ole">
                <mc:AlternateContent xmlns:mc="http://schemas.openxmlformats.org/markup-compatibility/2006">
                  <mc:Choice xmlns:v="urn:schemas-microsoft-com:vml" Requires="v">
                    <p:oleObj spid="_x0000_s187414" name="Equation" r:id="rId5" imgW="6248160" imgH="545760" progId="Equation.DSMT4">
                      <p:embed/>
                    </p:oleObj>
                  </mc:Choice>
                  <mc:Fallback>
                    <p:oleObj name="Equation" r:id="rId5" imgW="6248160" imgH="5457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1524000"/>
                            <a:ext cx="4648200" cy="430213"/>
                          </a:xfrm>
                          <a:prstGeom prst="rect">
                            <a:avLst/>
                          </a:prstGeom>
                          <a:noFill/>
                          <a:ln w="28575">
                            <a:solidFill>
                              <a:schemeClr val="accent2"/>
                            </a:solidFill>
                            <a:miter lim="800000"/>
                            <a:headEnd/>
                            <a:tailEnd/>
                          </a:ln>
                        </p:spPr>
                      </p:pic>
                    </p:oleObj>
                  </mc:Fallback>
                </mc:AlternateContent>
              </a:graphicData>
            </a:graphic>
          </p:graphicFrame>
          <p:sp>
            <p:nvSpPr>
              <p:cNvPr id="65545" name="TextBox 9"/>
              <p:cNvSpPr txBox="1">
                <a:spLocks noChangeArrowheads="1"/>
              </p:cNvSpPr>
              <p:nvPr/>
            </p:nvSpPr>
            <p:spPr bwMode="auto">
              <a:xfrm>
                <a:off x="6656388" y="1554163"/>
                <a:ext cx="599523" cy="369332"/>
              </a:xfrm>
              <a:prstGeom prst="rect">
                <a:avLst/>
              </a:prstGeom>
              <a:solidFill>
                <a:schemeClr val="bg1"/>
              </a:solidFill>
              <a:ln w="9525">
                <a:noFill/>
                <a:miter lim="800000"/>
                <a:headEnd/>
                <a:tailEnd/>
              </a:ln>
            </p:spPr>
            <p:txBody>
              <a:bodyPr wrap="none" lIns="0" tIns="0" rIns="0" bIns="0">
                <a:spAutoFit/>
              </a:bodyPr>
              <a:lstStyle/>
              <a:p>
                <a:r>
                  <a:rPr lang="en-US" sz="2400" dirty="0">
                    <a:solidFill>
                      <a:srgbClr val="0066FF"/>
                    </a:solidFill>
                  </a:rPr>
                  <a:t>1.73</a:t>
                </a:r>
              </a:p>
            </p:txBody>
          </p:sp>
          <p:sp>
            <p:nvSpPr>
              <p:cNvPr id="65546" name="TextBox 10"/>
              <p:cNvSpPr txBox="1">
                <a:spLocks noChangeArrowheads="1"/>
              </p:cNvSpPr>
              <p:nvPr/>
            </p:nvSpPr>
            <p:spPr bwMode="auto">
              <a:xfrm>
                <a:off x="7239000" y="1536700"/>
                <a:ext cx="414537" cy="153888"/>
              </a:xfrm>
              <a:prstGeom prst="rect">
                <a:avLst/>
              </a:prstGeom>
              <a:solidFill>
                <a:schemeClr val="bg1"/>
              </a:solidFill>
              <a:ln w="9525">
                <a:noFill/>
                <a:miter lim="800000"/>
                <a:headEnd/>
                <a:tailEnd/>
              </a:ln>
            </p:spPr>
            <p:txBody>
              <a:bodyPr wrap="none" tIns="0" rIns="0" bIns="0">
                <a:spAutoFit/>
              </a:bodyPr>
              <a:lstStyle/>
              <a:p>
                <a:r>
                  <a:rPr lang="en-US" sz="1000" dirty="0">
                    <a:solidFill>
                      <a:srgbClr val="0070C0"/>
                    </a:solidFill>
                  </a:rPr>
                  <a:t>+1.15</a:t>
                </a:r>
              </a:p>
            </p:txBody>
          </p:sp>
          <p:sp>
            <p:nvSpPr>
              <p:cNvPr id="65547" name="TextBox 11"/>
              <p:cNvSpPr txBox="1">
                <a:spLocks noChangeArrowheads="1"/>
              </p:cNvSpPr>
              <p:nvPr/>
            </p:nvSpPr>
            <p:spPr bwMode="auto">
              <a:xfrm>
                <a:off x="7232650" y="1736725"/>
                <a:ext cx="382477" cy="200055"/>
              </a:xfrm>
              <a:prstGeom prst="rect">
                <a:avLst/>
              </a:prstGeom>
              <a:solidFill>
                <a:schemeClr val="bg1"/>
              </a:solidFill>
              <a:ln w="9525">
                <a:noFill/>
                <a:miter lim="800000"/>
                <a:headEnd/>
                <a:tailEnd/>
              </a:ln>
            </p:spPr>
            <p:txBody>
              <a:bodyPr wrap="none" tIns="0" rIns="0">
                <a:spAutoFit/>
              </a:bodyPr>
              <a:lstStyle/>
              <a:p>
                <a:r>
                  <a:rPr lang="en-US" sz="1000" dirty="0">
                    <a:solidFill>
                      <a:srgbClr val="9980FD"/>
                    </a:solidFill>
                  </a:rPr>
                  <a:t>-</a:t>
                </a:r>
                <a:r>
                  <a:rPr lang="en-US" sz="1000" dirty="0">
                    <a:solidFill>
                      <a:srgbClr val="0033CC"/>
                    </a:solidFill>
                  </a:rPr>
                  <a:t>1.05</a:t>
                </a:r>
              </a:p>
            </p:txBody>
          </p:sp>
        </p:grpSp>
      </p:grpSp>
      <p:sp>
        <p:nvSpPr>
          <p:cNvPr id="65541" name="TextBox 14"/>
          <p:cNvSpPr txBox="1">
            <a:spLocks noChangeArrowheads="1"/>
          </p:cNvSpPr>
          <p:nvPr/>
        </p:nvSpPr>
        <p:spPr bwMode="auto">
          <a:xfrm>
            <a:off x="6934200" y="1457325"/>
            <a:ext cx="1544012" cy="523220"/>
          </a:xfrm>
          <a:prstGeom prst="rect">
            <a:avLst/>
          </a:prstGeom>
          <a:noFill/>
          <a:ln w="9525">
            <a:noFill/>
            <a:miter lim="800000"/>
            <a:headEnd/>
            <a:tailEnd/>
          </a:ln>
        </p:spPr>
        <p:txBody>
          <a:bodyPr wrap="none">
            <a:spAutoFit/>
          </a:bodyPr>
          <a:lstStyle/>
          <a:p>
            <a:r>
              <a:rPr lang="en-US" sz="2800"/>
              <a:t>7 events</a:t>
            </a:r>
          </a:p>
        </p:txBody>
      </p:sp>
      <p:sp>
        <p:nvSpPr>
          <p:cNvPr id="65542" name="Rectangle 12"/>
          <p:cNvSpPr>
            <a:spLocks noGrp="1"/>
          </p:cNvSpPr>
          <p:nvPr>
            <p:ph type="ctrTitle"/>
          </p:nvPr>
        </p:nvSpPr>
        <p:spPr>
          <a:xfrm>
            <a:off x="609600" y="198437"/>
            <a:ext cx="8229600" cy="639763"/>
          </a:xfrm>
        </p:spPr>
        <p:txBody>
          <a:bodyPr/>
          <a:lstStyle/>
          <a:p>
            <a:r>
              <a:rPr lang="en-US" sz="3600" dirty="0" smtClean="0"/>
              <a:t>Final Combined E787/949 Result</a:t>
            </a:r>
          </a:p>
        </p:txBody>
      </p:sp>
    </p:spTree>
    <p:extLst>
      <p:ext uri="{BB962C8B-B14F-4D97-AF65-F5344CB8AC3E}">
        <p14:creationId xmlns:p14="http://schemas.microsoft.com/office/powerpoint/2010/main" val="34912874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915400" cy="1143000"/>
          </a:xfrm>
        </p:spPr>
        <p:txBody>
          <a:bodyPr/>
          <a:lstStyle/>
          <a:p>
            <a:pPr algn="ctr"/>
            <a:r>
              <a:rPr lang="en-US" sz="3200" dirty="0" smtClean="0"/>
              <a:t>CPV was still an unresolved                      issue at the </a:t>
            </a:r>
            <a:r>
              <a:rPr lang="en-US" sz="3200" dirty="0" err="1" smtClean="0"/>
              <a:t>Millenium</a:t>
            </a:r>
            <a:endParaRPr lang="en-US" sz="3200" dirty="0"/>
          </a:p>
        </p:txBody>
      </p:sp>
      <p:sp>
        <p:nvSpPr>
          <p:cNvPr id="3" name="Content Placeholder 2"/>
          <p:cNvSpPr>
            <a:spLocks noGrp="1"/>
          </p:cNvSpPr>
          <p:nvPr>
            <p:ph idx="1"/>
          </p:nvPr>
        </p:nvSpPr>
        <p:spPr/>
        <p:txBody>
          <a:bodyPr/>
          <a:lstStyle/>
          <a:p>
            <a:pPr>
              <a:spcBef>
                <a:spcPts val="600"/>
              </a:spcBef>
              <a:buFont typeface="Wingdings" pitchFamily="2" charset="2"/>
              <a:buChar char="L"/>
              <a:defRPr/>
            </a:pPr>
            <a:r>
              <a:rPr lang="en-US" dirty="0" smtClean="0"/>
              <a:t>CP Violation  in K decay failed by factors of billions to account for the amount of matter surviving annihilation in the early universe.</a:t>
            </a:r>
          </a:p>
          <a:p>
            <a:pPr>
              <a:lnSpc>
                <a:spcPct val="150000"/>
              </a:lnSpc>
              <a:buFont typeface="Wingdings" pitchFamily="2" charset="2"/>
              <a:buChar char="L"/>
              <a:defRPr/>
            </a:pPr>
            <a:endParaRPr lang="en-US" sz="800" dirty="0" smtClean="0"/>
          </a:p>
          <a:p>
            <a:pPr>
              <a:buFont typeface="Wingdings" pitchFamily="2" charset="2"/>
              <a:buChar char="L"/>
              <a:defRPr/>
            </a:pPr>
            <a:r>
              <a:rPr lang="en-US" dirty="0" smtClean="0"/>
              <a:t>Even after 36 years of vigorous experimental onslaught and increase in precision, no other manifestations of CP violation were observed.</a:t>
            </a:r>
          </a:p>
          <a:p>
            <a:pPr lvl="1">
              <a:defRPr/>
            </a:pPr>
            <a:r>
              <a:rPr lang="en-US" dirty="0" smtClean="0"/>
              <a:t>Is there CP violation beyond the neutral </a:t>
            </a:r>
            <a:r>
              <a:rPr lang="en-US" dirty="0" err="1" smtClean="0"/>
              <a:t>kaon</a:t>
            </a:r>
            <a:r>
              <a:rPr lang="en-US" dirty="0" smtClean="0"/>
              <a:t> system?</a:t>
            </a:r>
          </a:p>
          <a:p>
            <a:pPr lvl="1">
              <a:defRPr/>
            </a:pPr>
            <a:r>
              <a:rPr lang="en-US" dirty="0" smtClean="0"/>
              <a:t>Is Kobayashi-</a:t>
            </a:r>
            <a:r>
              <a:rPr lang="en-US" dirty="0" err="1" smtClean="0"/>
              <a:t>Maskawa’s</a:t>
            </a:r>
            <a:r>
              <a:rPr lang="en-US" dirty="0" smtClean="0"/>
              <a:t> idea the answer?</a:t>
            </a:r>
          </a:p>
          <a:p>
            <a:pPr lvl="1">
              <a:defRPr/>
            </a:pPr>
            <a:r>
              <a:rPr lang="en-US" dirty="0" smtClean="0"/>
              <a:t>Is there direct CP violation?</a:t>
            </a:r>
          </a:p>
          <a:p>
            <a:pPr lvl="1">
              <a:defRPr/>
            </a:pPr>
            <a:r>
              <a:rPr lang="en-US" dirty="0" smtClean="0"/>
              <a:t>What got rid of the antimatter?</a:t>
            </a:r>
          </a:p>
          <a:p>
            <a:pPr>
              <a:lnSpc>
                <a:spcPct val="150000"/>
              </a:lnSpc>
            </a:pPr>
            <a:endParaRPr lang="en-US" dirty="0"/>
          </a:p>
        </p:txBody>
      </p:sp>
      <p:sp>
        <p:nvSpPr>
          <p:cNvPr id="5" name="Footer Placeholder 4"/>
          <p:cNvSpPr>
            <a:spLocks noGrp="1"/>
          </p:cNvSpPr>
          <p:nvPr>
            <p:ph type="ftr" sz="quarter" idx="11"/>
          </p:nvPr>
        </p:nvSpPr>
        <p:spPr/>
        <p:txBody>
          <a:bodyPr/>
          <a:lstStyle/>
          <a:p>
            <a:pPr>
              <a:defRPr/>
            </a:pPr>
            <a:r>
              <a:rPr lang="en-US" smtClean="0"/>
              <a:t>Kamae Fest</a:t>
            </a:r>
            <a:endParaRPr lang="en-US"/>
          </a:p>
        </p:txBody>
      </p:sp>
      <p:sp>
        <p:nvSpPr>
          <p:cNvPr id="7" name="Date Placeholder 6"/>
          <p:cNvSpPr>
            <a:spLocks noGrp="1"/>
          </p:cNvSpPr>
          <p:nvPr>
            <p:ph type="dt" sz="half" idx="10"/>
          </p:nvPr>
        </p:nvSpPr>
        <p:spPr/>
        <p:txBody>
          <a:bodyPr/>
          <a:lstStyle/>
          <a:p>
            <a:pPr>
              <a:defRPr/>
            </a:pPr>
            <a:r>
              <a:rPr lang="en-US" smtClean="0"/>
              <a:t>December 3, 2011</a:t>
            </a:r>
            <a:endParaRPr lang="en-US" dirty="0"/>
          </a:p>
        </p:txBody>
      </p:sp>
    </p:spTree>
    <p:extLst>
      <p:ext uri="{BB962C8B-B14F-4D97-AF65-F5344CB8AC3E}">
        <p14:creationId xmlns:p14="http://schemas.microsoft.com/office/powerpoint/2010/main" val="16549505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7"/>
          <p:cNvGrpSpPr>
            <a:grpSpLocks/>
          </p:cNvGrpSpPr>
          <p:nvPr/>
        </p:nvGrpSpPr>
        <p:grpSpPr bwMode="auto">
          <a:xfrm>
            <a:off x="457200" y="4038600"/>
            <a:ext cx="3810000" cy="1978980"/>
            <a:chOff x="663" y="906"/>
            <a:chExt cx="1990" cy="764"/>
          </a:xfrm>
        </p:grpSpPr>
        <p:sp>
          <p:nvSpPr>
            <p:cNvPr id="45" name="Rectangle 8"/>
            <p:cNvSpPr>
              <a:spLocks noChangeArrowheads="1"/>
            </p:cNvSpPr>
            <p:nvPr/>
          </p:nvSpPr>
          <p:spPr bwMode="auto">
            <a:xfrm>
              <a:off x="2185" y="906"/>
              <a:ext cx="324" cy="240"/>
            </a:xfrm>
            <a:prstGeom prst="rect">
              <a:avLst/>
            </a:prstGeom>
            <a:solidFill>
              <a:srgbClr val="CC99FF">
                <a:alpha val="50195"/>
              </a:srgbClr>
            </a:solidFill>
            <a:ln w="12700">
              <a:noFill/>
              <a:miter lim="800000"/>
              <a:headEnd/>
              <a:tailEnd/>
            </a:ln>
            <a:effectLst/>
          </p:spPr>
          <p:txBody>
            <a:bodyPr wrap="none" anchor="ctr"/>
            <a:lstStyle/>
            <a:p>
              <a:endParaRPr lang="en-US"/>
            </a:p>
          </p:txBody>
        </p:sp>
        <p:sp>
          <p:nvSpPr>
            <p:cNvPr id="46" name="Rectangle 9"/>
            <p:cNvSpPr>
              <a:spLocks noChangeArrowheads="1"/>
            </p:cNvSpPr>
            <p:nvPr/>
          </p:nvSpPr>
          <p:spPr bwMode="auto">
            <a:xfrm>
              <a:off x="1787" y="909"/>
              <a:ext cx="324" cy="240"/>
            </a:xfrm>
            <a:prstGeom prst="rect">
              <a:avLst/>
            </a:prstGeom>
            <a:solidFill>
              <a:srgbClr val="FFFF99">
                <a:alpha val="50195"/>
              </a:srgbClr>
            </a:solidFill>
            <a:ln w="12700">
              <a:noFill/>
              <a:miter lim="800000"/>
              <a:headEnd/>
              <a:tailEnd/>
            </a:ln>
            <a:effectLst/>
          </p:spPr>
          <p:txBody>
            <a:bodyPr wrap="none" anchor="ctr"/>
            <a:lstStyle/>
            <a:p>
              <a:endParaRPr lang="en-US"/>
            </a:p>
          </p:txBody>
        </p:sp>
        <p:sp>
          <p:nvSpPr>
            <p:cNvPr id="47" name="Rectangle 10"/>
            <p:cNvSpPr>
              <a:spLocks noChangeArrowheads="1"/>
            </p:cNvSpPr>
            <p:nvPr/>
          </p:nvSpPr>
          <p:spPr bwMode="auto">
            <a:xfrm>
              <a:off x="1403" y="1140"/>
              <a:ext cx="324" cy="240"/>
            </a:xfrm>
            <a:prstGeom prst="rect">
              <a:avLst/>
            </a:prstGeom>
            <a:solidFill>
              <a:srgbClr val="FFFF99">
                <a:alpha val="50195"/>
              </a:srgbClr>
            </a:solidFill>
            <a:ln w="12700">
              <a:noFill/>
              <a:miter lim="800000"/>
              <a:headEnd/>
              <a:tailEnd/>
            </a:ln>
            <a:effectLst/>
          </p:spPr>
          <p:txBody>
            <a:bodyPr wrap="none" anchor="ctr"/>
            <a:lstStyle/>
            <a:p>
              <a:endParaRPr lang="en-US"/>
            </a:p>
          </p:txBody>
        </p:sp>
        <p:sp>
          <p:nvSpPr>
            <p:cNvPr id="48" name="Rectangle 11"/>
            <p:cNvSpPr>
              <a:spLocks noChangeArrowheads="1"/>
            </p:cNvSpPr>
            <p:nvPr/>
          </p:nvSpPr>
          <p:spPr bwMode="auto">
            <a:xfrm>
              <a:off x="1400" y="1396"/>
              <a:ext cx="324" cy="240"/>
            </a:xfrm>
            <a:prstGeom prst="rect">
              <a:avLst/>
            </a:prstGeom>
            <a:solidFill>
              <a:srgbClr val="CC99FF">
                <a:alpha val="50195"/>
              </a:srgbClr>
            </a:solidFill>
            <a:ln w="12700">
              <a:noFill/>
              <a:miter lim="800000"/>
              <a:headEnd/>
              <a:tailEnd/>
            </a:ln>
            <a:effectLst/>
          </p:spPr>
          <p:txBody>
            <a:bodyPr wrap="none" anchor="ctr"/>
            <a:lstStyle/>
            <a:p>
              <a:endParaRPr lang="en-US"/>
            </a:p>
          </p:txBody>
        </p:sp>
        <p:sp>
          <p:nvSpPr>
            <p:cNvPr id="49" name="Rectangle 12"/>
            <p:cNvSpPr>
              <a:spLocks noChangeArrowheads="1"/>
            </p:cNvSpPr>
            <p:nvPr/>
          </p:nvSpPr>
          <p:spPr bwMode="auto">
            <a:xfrm>
              <a:off x="1787" y="1392"/>
              <a:ext cx="324" cy="240"/>
            </a:xfrm>
            <a:prstGeom prst="rect">
              <a:avLst/>
            </a:prstGeom>
            <a:solidFill>
              <a:srgbClr val="CCFFCC">
                <a:alpha val="50195"/>
              </a:srgbClr>
            </a:solidFill>
            <a:ln w="12700">
              <a:noFill/>
              <a:miter lim="800000"/>
              <a:headEnd/>
              <a:tailEnd/>
            </a:ln>
            <a:effectLst/>
          </p:spPr>
          <p:txBody>
            <a:bodyPr wrap="none" anchor="ctr"/>
            <a:lstStyle/>
            <a:p>
              <a:endParaRPr lang="en-US"/>
            </a:p>
          </p:txBody>
        </p:sp>
        <p:sp>
          <p:nvSpPr>
            <p:cNvPr id="50" name="Rectangle 13"/>
            <p:cNvSpPr>
              <a:spLocks noChangeArrowheads="1"/>
            </p:cNvSpPr>
            <p:nvPr/>
          </p:nvSpPr>
          <p:spPr bwMode="auto">
            <a:xfrm>
              <a:off x="2185" y="1164"/>
              <a:ext cx="324" cy="240"/>
            </a:xfrm>
            <a:prstGeom prst="rect">
              <a:avLst/>
            </a:prstGeom>
            <a:solidFill>
              <a:srgbClr val="CCFFCC">
                <a:alpha val="50195"/>
              </a:srgbClr>
            </a:solidFill>
            <a:ln w="12700">
              <a:noFill/>
              <a:miter lim="800000"/>
              <a:headEnd/>
              <a:tailEnd/>
            </a:ln>
            <a:effectLst/>
          </p:spPr>
          <p:txBody>
            <a:bodyPr wrap="none" anchor="ctr"/>
            <a:lstStyle/>
            <a:p>
              <a:endParaRPr lang="en-US"/>
            </a:p>
          </p:txBody>
        </p:sp>
        <p:graphicFrame>
          <p:nvGraphicFramePr>
            <p:cNvPr id="51" name="Object 14"/>
            <p:cNvGraphicFramePr>
              <a:graphicFrameLocks noChangeAspect="1"/>
            </p:cNvGraphicFramePr>
            <p:nvPr>
              <p:extLst>
                <p:ext uri="{D42A27DB-BD31-4B8C-83A1-F6EECF244321}">
                  <p14:modId xmlns:p14="http://schemas.microsoft.com/office/powerpoint/2010/main" val="1448533128"/>
                </p:ext>
              </p:extLst>
            </p:nvPr>
          </p:nvGraphicFramePr>
          <p:xfrm>
            <a:off x="663" y="908"/>
            <a:ext cx="1990" cy="762"/>
          </p:xfrm>
          <a:graphic>
            <a:graphicData uri="http://schemas.openxmlformats.org/presentationml/2006/ole">
              <mc:AlternateContent xmlns:mc="http://schemas.openxmlformats.org/markup-compatibility/2006">
                <mc:Choice xmlns:v="urn:schemas-microsoft-com:vml" Requires="v">
                  <p:oleObj spid="_x0000_s190482" name="Equation" r:id="rId3" imgW="3149600" imgH="1206500" progId="Equation.3">
                    <p:embed/>
                  </p:oleObj>
                </mc:Choice>
                <mc:Fallback>
                  <p:oleObj name="Equation" r:id="rId3" imgW="3149600" imgH="1206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 y="908"/>
                          <a:ext cx="1990" cy="762"/>
                        </a:xfrm>
                        <a:prstGeom prst="rect">
                          <a:avLst/>
                        </a:prstGeom>
                        <a:noFill/>
                        <a:extLst>
                          <a:ext uri="{909E8E84-426E-40DD-AFC4-6F175D3DCCD1}">
                            <a14:hiddenFill xmlns:a14="http://schemas.microsoft.com/office/drawing/2010/main">
                              <a:solidFill>
                                <a:srgbClr val="FFFF99"/>
                              </a:solidFill>
                            </a14:hiddenFill>
                          </a:ext>
                        </a:extLst>
                      </p:spPr>
                    </p:pic>
                  </p:oleObj>
                </mc:Fallback>
              </mc:AlternateContent>
            </a:graphicData>
          </a:graphic>
        </p:graphicFrame>
      </p:grpSp>
      <p:sp>
        <p:nvSpPr>
          <p:cNvPr id="10243" name="Footer Placeholder 3"/>
          <p:cNvSpPr>
            <a:spLocks noGrp="1"/>
          </p:cNvSpPr>
          <p:nvPr>
            <p:ph type="ftr" sz="quarter" idx="11"/>
          </p:nvPr>
        </p:nvSpPr>
        <p:spPr>
          <a:noFill/>
          <a:ln>
            <a:miter lim="800000"/>
            <a:headEnd/>
            <a:tailEnd/>
          </a:ln>
        </p:spPr>
        <p:txBody>
          <a:bodyPr/>
          <a:lstStyle/>
          <a:p>
            <a:r>
              <a:rPr lang="en-US" smtClean="0"/>
              <a:t>Kamae Fest</a:t>
            </a:r>
          </a:p>
        </p:txBody>
      </p:sp>
      <p:sp>
        <p:nvSpPr>
          <p:cNvPr id="10246" name="Rectangle 3"/>
          <p:cNvSpPr>
            <a:spLocks noGrp="1" noChangeArrowheads="1"/>
          </p:cNvSpPr>
          <p:nvPr>
            <p:ph type="title"/>
          </p:nvPr>
        </p:nvSpPr>
        <p:spPr>
          <a:xfrm>
            <a:off x="228600" y="381000"/>
            <a:ext cx="8813800" cy="457200"/>
          </a:xfrm>
        </p:spPr>
        <p:txBody>
          <a:bodyPr/>
          <a:lstStyle/>
          <a:p>
            <a:pPr algn="ctr"/>
            <a:r>
              <a:rPr lang="en-US" dirty="0" smtClean="0"/>
              <a:t>Standard  model to the rescue (1973) </a:t>
            </a:r>
            <a:br>
              <a:rPr lang="en-US" dirty="0" smtClean="0"/>
            </a:br>
            <a:r>
              <a:rPr lang="en-US" sz="2800" dirty="0" smtClean="0">
                <a:solidFill>
                  <a:schemeClr val="tx1"/>
                </a:solidFill>
              </a:rPr>
              <a:t>(</a:t>
            </a:r>
            <a:r>
              <a:rPr lang="en-US" sz="2800" dirty="0" err="1" smtClean="0">
                <a:solidFill>
                  <a:schemeClr val="tx1"/>
                </a:solidFill>
              </a:rPr>
              <a:t>Cabibbo</a:t>
            </a:r>
            <a:r>
              <a:rPr lang="en-US" sz="2800" dirty="0" smtClean="0">
                <a:solidFill>
                  <a:schemeClr val="tx1"/>
                </a:solidFill>
              </a:rPr>
              <a:t>-Kobayashi-</a:t>
            </a:r>
            <a:r>
              <a:rPr lang="en-US" sz="2800" dirty="0" err="1" smtClean="0">
                <a:solidFill>
                  <a:schemeClr val="tx1"/>
                </a:solidFill>
              </a:rPr>
              <a:t>Maskawa</a:t>
            </a:r>
            <a:r>
              <a:rPr lang="en-US" sz="1800" dirty="0" smtClean="0">
                <a:solidFill>
                  <a:schemeClr val="tx1"/>
                </a:solidFill>
              </a:rPr>
              <a:t>)</a:t>
            </a:r>
            <a:endParaRPr lang="fr-FR" sz="1800" dirty="0" smtClean="0">
              <a:solidFill>
                <a:schemeClr val="tx1"/>
              </a:solidFill>
            </a:endParaRPr>
          </a:p>
        </p:txBody>
      </p:sp>
      <p:graphicFrame>
        <p:nvGraphicFramePr>
          <p:cNvPr id="10247" name="Object 4"/>
          <p:cNvGraphicFramePr>
            <a:graphicFrameLocks noChangeAspect="1"/>
          </p:cNvGraphicFramePr>
          <p:nvPr>
            <p:extLst>
              <p:ext uri="{D42A27DB-BD31-4B8C-83A1-F6EECF244321}">
                <p14:modId xmlns:p14="http://schemas.microsoft.com/office/powerpoint/2010/main" val="1464179876"/>
              </p:ext>
            </p:extLst>
          </p:nvPr>
        </p:nvGraphicFramePr>
        <p:xfrm>
          <a:off x="304800" y="1219200"/>
          <a:ext cx="8566125" cy="423836"/>
        </p:xfrm>
        <a:graphic>
          <a:graphicData uri="http://schemas.openxmlformats.org/presentationml/2006/ole">
            <mc:AlternateContent xmlns:mc="http://schemas.openxmlformats.org/markup-compatibility/2006">
              <mc:Choice xmlns:v="urn:schemas-microsoft-com:vml" Requires="v">
                <p:oleObj spid="_x0000_s190483" name="Equation" r:id="rId5" imgW="4089240" imgH="203040" progId="Equation.3">
                  <p:embed/>
                </p:oleObj>
              </mc:Choice>
              <mc:Fallback>
                <p:oleObj name="Equation" r:id="rId5" imgW="4089240" imgH="203040" progId="Equation.3">
                  <p:embed/>
                  <p:pic>
                    <p:nvPicPr>
                      <p:cNvPr id="0" name=""/>
                      <p:cNvPicPr>
                        <a:picLocks noChangeAspect="1" noChangeArrowheads="1"/>
                      </p:cNvPicPr>
                      <p:nvPr/>
                    </p:nvPicPr>
                    <p:blipFill>
                      <a:blip r:embed="rId6"/>
                      <a:srcRect/>
                      <a:stretch>
                        <a:fillRect/>
                      </a:stretch>
                    </p:blipFill>
                    <p:spPr bwMode="auto">
                      <a:xfrm>
                        <a:off x="304800" y="1219200"/>
                        <a:ext cx="8566125" cy="423836"/>
                      </a:xfrm>
                      <a:prstGeom prst="rect">
                        <a:avLst/>
                      </a:prstGeom>
                      <a:noFill/>
                      <a:extLst/>
                    </p:spPr>
                  </p:pic>
                </p:oleObj>
              </mc:Fallback>
            </mc:AlternateContent>
          </a:graphicData>
        </a:graphic>
      </p:graphicFrame>
      <p:sp>
        <p:nvSpPr>
          <p:cNvPr id="10252" name="Text Box 16"/>
          <p:cNvSpPr txBox="1">
            <a:spLocks noChangeArrowheads="1"/>
          </p:cNvSpPr>
          <p:nvPr/>
        </p:nvSpPr>
        <p:spPr bwMode="auto">
          <a:xfrm>
            <a:off x="1447800" y="2979003"/>
            <a:ext cx="5838755" cy="830997"/>
          </a:xfrm>
          <a:prstGeom prst="rect">
            <a:avLst/>
          </a:prstGeom>
          <a:noFill/>
          <a:ln w="12700">
            <a:noFill/>
            <a:miter lim="800000"/>
            <a:headEnd/>
            <a:tailEnd/>
          </a:ln>
          <a:effectLst/>
        </p:spPr>
        <p:txBody>
          <a:bodyPr wrap="square">
            <a:spAutoFit/>
          </a:bodyPr>
          <a:lstStyle/>
          <a:p>
            <a:pPr algn="ctr"/>
            <a:r>
              <a:rPr lang="en-US" sz="2400" dirty="0" smtClean="0">
                <a:solidFill>
                  <a:schemeClr val="tx1"/>
                </a:solidFill>
              </a:rPr>
              <a:t>CKM Matrix: Unitary, specified by only  </a:t>
            </a:r>
            <a:r>
              <a:rPr lang="en-US" sz="2400" dirty="0">
                <a:solidFill>
                  <a:schemeClr val="tx1"/>
                </a:solidFill>
              </a:rPr>
              <a:t>4 independent real parameters</a:t>
            </a:r>
            <a:endParaRPr lang="fr-FR" sz="2400" dirty="0">
              <a:solidFill>
                <a:schemeClr val="tx1"/>
              </a:solidFill>
            </a:endParaRPr>
          </a:p>
        </p:txBody>
      </p:sp>
      <p:grpSp>
        <p:nvGrpSpPr>
          <p:cNvPr id="10259" name="Group 23"/>
          <p:cNvGrpSpPr>
            <a:grpSpLocks/>
          </p:cNvGrpSpPr>
          <p:nvPr/>
        </p:nvGrpSpPr>
        <p:grpSpPr bwMode="auto">
          <a:xfrm>
            <a:off x="6248400" y="3894002"/>
            <a:ext cx="2071063" cy="1993100"/>
            <a:chOff x="4101" y="2838"/>
            <a:chExt cx="1659" cy="1088"/>
          </a:xfrm>
        </p:grpSpPr>
        <p:sp>
          <p:nvSpPr>
            <p:cNvPr id="10262" name="Rectangle 24"/>
            <p:cNvSpPr>
              <a:spLocks noChangeArrowheads="1"/>
            </p:cNvSpPr>
            <p:nvPr/>
          </p:nvSpPr>
          <p:spPr bwMode="auto">
            <a:xfrm>
              <a:off x="4101" y="2838"/>
              <a:ext cx="443" cy="382"/>
            </a:xfrm>
            <a:prstGeom prst="rect">
              <a:avLst/>
            </a:prstGeom>
            <a:solidFill>
              <a:schemeClr val="bg1"/>
            </a:solidFill>
            <a:ln w="19050" algn="ctr">
              <a:solidFill>
                <a:schemeClr val="tx1"/>
              </a:solidFill>
              <a:miter lim="800000"/>
              <a:headEnd/>
              <a:tailEnd/>
            </a:ln>
            <a:effectLst/>
          </p:spPr>
          <p:txBody>
            <a:bodyPr wrap="none" anchor="ctr"/>
            <a:lstStyle/>
            <a:p>
              <a:endParaRPr lang="en-US"/>
            </a:p>
          </p:txBody>
        </p:sp>
        <p:sp>
          <p:nvSpPr>
            <p:cNvPr id="10263" name="Rectangle 25"/>
            <p:cNvSpPr>
              <a:spLocks noChangeArrowheads="1"/>
            </p:cNvSpPr>
            <p:nvPr/>
          </p:nvSpPr>
          <p:spPr bwMode="auto">
            <a:xfrm>
              <a:off x="4709" y="3173"/>
              <a:ext cx="443" cy="381"/>
            </a:xfrm>
            <a:prstGeom prst="rect">
              <a:avLst/>
            </a:prstGeom>
            <a:solidFill>
              <a:schemeClr val="bg1"/>
            </a:solidFill>
            <a:ln w="19050" algn="ctr">
              <a:solidFill>
                <a:schemeClr val="tx1"/>
              </a:solidFill>
              <a:miter lim="800000"/>
              <a:headEnd/>
              <a:tailEnd/>
            </a:ln>
            <a:effectLst/>
          </p:spPr>
          <p:txBody>
            <a:bodyPr wrap="none" anchor="ctr"/>
            <a:lstStyle/>
            <a:p>
              <a:endParaRPr lang="en-US"/>
            </a:p>
          </p:txBody>
        </p:sp>
        <p:sp>
          <p:nvSpPr>
            <p:cNvPr id="10264" name="Rectangle 26"/>
            <p:cNvSpPr>
              <a:spLocks noChangeArrowheads="1"/>
            </p:cNvSpPr>
            <p:nvPr/>
          </p:nvSpPr>
          <p:spPr bwMode="auto">
            <a:xfrm>
              <a:off x="5317" y="3544"/>
              <a:ext cx="443" cy="382"/>
            </a:xfrm>
            <a:prstGeom prst="rect">
              <a:avLst/>
            </a:prstGeom>
            <a:solidFill>
              <a:schemeClr val="bg1"/>
            </a:solidFill>
            <a:ln w="19050" algn="ctr">
              <a:solidFill>
                <a:schemeClr val="tx1"/>
              </a:solidFill>
              <a:miter lim="800000"/>
              <a:headEnd/>
              <a:tailEnd/>
            </a:ln>
            <a:effectLst/>
          </p:spPr>
          <p:txBody>
            <a:bodyPr wrap="none" anchor="ctr"/>
            <a:lstStyle/>
            <a:p>
              <a:endParaRPr lang="en-US"/>
            </a:p>
          </p:txBody>
        </p:sp>
        <p:sp>
          <p:nvSpPr>
            <p:cNvPr id="10265" name="Rectangle 27"/>
            <p:cNvSpPr>
              <a:spLocks noChangeArrowheads="1"/>
            </p:cNvSpPr>
            <p:nvPr/>
          </p:nvSpPr>
          <p:spPr bwMode="auto">
            <a:xfrm>
              <a:off x="4760" y="2912"/>
              <a:ext cx="242" cy="191"/>
            </a:xfrm>
            <a:prstGeom prst="rect">
              <a:avLst/>
            </a:prstGeom>
            <a:solidFill>
              <a:schemeClr val="bg1"/>
            </a:solidFill>
            <a:ln w="19050" algn="ctr">
              <a:solidFill>
                <a:schemeClr val="tx1"/>
              </a:solidFill>
              <a:miter lim="800000"/>
              <a:headEnd/>
              <a:tailEnd/>
            </a:ln>
            <a:effectLst/>
          </p:spPr>
          <p:txBody>
            <a:bodyPr wrap="none" anchor="ctr"/>
            <a:lstStyle/>
            <a:p>
              <a:endParaRPr lang="en-US"/>
            </a:p>
          </p:txBody>
        </p:sp>
        <p:sp>
          <p:nvSpPr>
            <p:cNvPr id="10266" name="Rectangle 28"/>
            <p:cNvSpPr>
              <a:spLocks noChangeArrowheads="1"/>
            </p:cNvSpPr>
            <p:nvPr/>
          </p:nvSpPr>
          <p:spPr bwMode="auto">
            <a:xfrm>
              <a:off x="4238" y="3321"/>
              <a:ext cx="242" cy="191"/>
            </a:xfrm>
            <a:prstGeom prst="rect">
              <a:avLst/>
            </a:prstGeom>
            <a:solidFill>
              <a:schemeClr val="bg1"/>
            </a:solidFill>
            <a:ln w="19050" algn="ctr">
              <a:solidFill>
                <a:schemeClr val="tx1"/>
              </a:solidFill>
              <a:miter lim="800000"/>
              <a:headEnd/>
              <a:tailEnd/>
            </a:ln>
            <a:effectLst/>
          </p:spPr>
          <p:txBody>
            <a:bodyPr wrap="none" anchor="ctr"/>
            <a:lstStyle/>
            <a:p>
              <a:endParaRPr lang="en-US"/>
            </a:p>
          </p:txBody>
        </p:sp>
        <p:sp>
          <p:nvSpPr>
            <p:cNvPr id="10267" name="Rectangle 29"/>
            <p:cNvSpPr>
              <a:spLocks noChangeArrowheads="1"/>
            </p:cNvSpPr>
            <p:nvPr/>
          </p:nvSpPr>
          <p:spPr bwMode="auto">
            <a:xfrm>
              <a:off x="5423" y="3281"/>
              <a:ext cx="193" cy="96"/>
            </a:xfrm>
            <a:prstGeom prst="rect">
              <a:avLst/>
            </a:prstGeom>
            <a:solidFill>
              <a:schemeClr val="bg1"/>
            </a:solidFill>
            <a:ln w="19050" algn="ctr">
              <a:solidFill>
                <a:schemeClr val="tx1"/>
              </a:solidFill>
              <a:miter lim="800000"/>
              <a:headEnd/>
              <a:tailEnd/>
            </a:ln>
            <a:effectLst/>
          </p:spPr>
          <p:txBody>
            <a:bodyPr wrap="none" anchor="ctr"/>
            <a:lstStyle/>
            <a:p>
              <a:endParaRPr lang="en-US"/>
            </a:p>
          </p:txBody>
        </p:sp>
        <p:sp>
          <p:nvSpPr>
            <p:cNvPr id="10268" name="Rectangle 30"/>
            <p:cNvSpPr>
              <a:spLocks noChangeArrowheads="1"/>
            </p:cNvSpPr>
            <p:nvPr/>
          </p:nvSpPr>
          <p:spPr bwMode="auto">
            <a:xfrm>
              <a:off x="4809" y="3713"/>
              <a:ext cx="193" cy="96"/>
            </a:xfrm>
            <a:prstGeom prst="rect">
              <a:avLst/>
            </a:prstGeom>
            <a:solidFill>
              <a:schemeClr val="bg1"/>
            </a:solidFill>
            <a:ln w="19050" algn="ctr">
              <a:solidFill>
                <a:schemeClr val="tx1"/>
              </a:solidFill>
              <a:miter lim="800000"/>
              <a:headEnd/>
              <a:tailEnd/>
            </a:ln>
            <a:effectLst/>
          </p:spPr>
          <p:txBody>
            <a:bodyPr wrap="none" anchor="ctr"/>
            <a:lstStyle/>
            <a:p>
              <a:endParaRPr lang="en-US"/>
            </a:p>
          </p:txBody>
        </p:sp>
        <p:sp>
          <p:nvSpPr>
            <p:cNvPr id="10269" name="Rectangle 31"/>
            <p:cNvSpPr>
              <a:spLocks noChangeArrowheads="1"/>
            </p:cNvSpPr>
            <p:nvPr/>
          </p:nvSpPr>
          <p:spPr bwMode="auto">
            <a:xfrm>
              <a:off x="5063" y="3581"/>
              <a:ext cx="121" cy="115"/>
            </a:xfrm>
            <a:prstGeom prst="rect">
              <a:avLst/>
            </a:prstGeom>
            <a:solidFill>
              <a:schemeClr val="bg1"/>
            </a:solidFill>
            <a:ln w="19050" algn="ctr">
              <a:noFill/>
              <a:miter lim="800000"/>
              <a:headEnd/>
              <a:tailEnd/>
            </a:ln>
            <a:effectLst/>
          </p:spPr>
          <p:txBody>
            <a:bodyPr wrap="none" anchor="ctr"/>
            <a:lstStyle/>
            <a:p>
              <a:endParaRPr lang="en-US"/>
            </a:p>
          </p:txBody>
        </p:sp>
        <p:sp>
          <p:nvSpPr>
            <p:cNvPr id="10271" name="Rectangle 33"/>
            <p:cNvSpPr>
              <a:spLocks noChangeArrowheads="1"/>
            </p:cNvSpPr>
            <p:nvPr/>
          </p:nvSpPr>
          <p:spPr bwMode="auto">
            <a:xfrm>
              <a:off x="4335" y="3693"/>
              <a:ext cx="81" cy="76"/>
            </a:xfrm>
            <a:prstGeom prst="rect">
              <a:avLst/>
            </a:prstGeom>
            <a:solidFill>
              <a:schemeClr val="bg1"/>
            </a:solidFill>
            <a:ln w="19050" algn="ctr">
              <a:solidFill>
                <a:schemeClr val="tx1"/>
              </a:solidFill>
              <a:miter lim="800000"/>
              <a:headEnd/>
              <a:tailEnd/>
            </a:ln>
            <a:effectLst/>
          </p:spPr>
          <p:txBody>
            <a:bodyPr wrap="none" anchor="ctr"/>
            <a:lstStyle/>
            <a:p>
              <a:endParaRPr lang="en-US"/>
            </a:p>
          </p:txBody>
        </p:sp>
        <p:sp>
          <p:nvSpPr>
            <p:cNvPr id="10272" name="Rectangle 34"/>
            <p:cNvSpPr>
              <a:spLocks noChangeArrowheads="1"/>
            </p:cNvSpPr>
            <p:nvPr/>
          </p:nvSpPr>
          <p:spPr bwMode="auto">
            <a:xfrm>
              <a:off x="5519" y="2987"/>
              <a:ext cx="81" cy="76"/>
            </a:xfrm>
            <a:prstGeom prst="rect">
              <a:avLst/>
            </a:prstGeom>
            <a:solidFill>
              <a:schemeClr val="bg1"/>
            </a:solidFill>
            <a:ln w="19050" algn="ctr">
              <a:solidFill>
                <a:schemeClr val="tx1"/>
              </a:solidFill>
              <a:miter lim="800000"/>
              <a:headEnd/>
              <a:tailEnd/>
            </a:ln>
            <a:effectLst/>
          </p:spPr>
          <p:txBody>
            <a:bodyPr wrap="none" anchor="ctr"/>
            <a:lstStyle/>
            <a:p>
              <a:endParaRPr lang="en-US"/>
            </a:p>
          </p:txBody>
        </p:sp>
      </p:grpSp>
      <p:grpSp>
        <p:nvGrpSpPr>
          <p:cNvPr id="9" name="Group 8"/>
          <p:cNvGrpSpPr/>
          <p:nvPr/>
        </p:nvGrpSpPr>
        <p:grpSpPr>
          <a:xfrm>
            <a:off x="1676400" y="3831266"/>
            <a:ext cx="4572000" cy="2798134"/>
            <a:chOff x="1676400" y="3755066"/>
            <a:chExt cx="4572000" cy="2798134"/>
          </a:xfrm>
        </p:grpSpPr>
        <p:sp>
          <p:nvSpPr>
            <p:cNvPr id="10253" name="Text Box 17"/>
            <p:cNvSpPr txBox="1">
              <a:spLocks noChangeArrowheads="1"/>
            </p:cNvSpPr>
            <p:nvPr/>
          </p:nvSpPr>
          <p:spPr bwMode="auto">
            <a:xfrm>
              <a:off x="3070991" y="6116157"/>
              <a:ext cx="3177409" cy="437043"/>
            </a:xfrm>
            <a:prstGeom prst="rect">
              <a:avLst/>
            </a:prstGeom>
            <a:noFill/>
            <a:ln w="12700">
              <a:solidFill>
                <a:srgbClr val="990099"/>
              </a:solidFill>
              <a:miter lim="800000"/>
              <a:headEnd/>
              <a:tailEnd/>
            </a:ln>
            <a:effectLst/>
          </p:spPr>
          <p:txBody>
            <a:bodyPr wrap="none">
              <a:spAutoFit/>
            </a:bodyPr>
            <a:lstStyle/>
            <a:p>
              <a:pPr algn="ctr">
                <a:lnSpc>
                  <a:spcPct val="80000"/>
                </a:lnSpc>
              </a:pPr>
              <a:r>
                <a:rPr lang="en-US" sz="2800" dirty="0">
                  <a:solidFill>
                    <a:srgbClr val="FF00FF"/>
                  </a:solidFill>
                </a:rPr>
                <a:t>CP violating phase</a:t>
              </a:r>
              <a:endParaRPr lang="fr-FR" sz="2800" dirty="0">
                <a:solidFill>
                  <a:srgbClr val="FF00FF"/>
                </a:solidFill>
              </a:endParaRPr>
            </a:p>
          </p:txBody>
        </p:sp>
        <p:sp>
          <p:nvSpPr>
            <p:cNvPr id="10255" name="Oval 19"/>
            <p:cNvSpPr>
              <a:spLocks noChangeArrowheads="1"/>
            </p:cNvSpPr>
            <p:nvPr/>
          </p:nvSpPr>
          <p:spPr bwMode="auto">
            <a:xfrm>
              <a:off x="1676400" y="5134408"/>
              <a:ext cx="846909" cy="885392"/>
            </a:xfrm>
            <a:prstGeom prst="ellipse">
              <a:avLst/>
            </a:prstGeom>
            <a:noFill/>
            <a:ln w="19050">
              <a:solidFill>
                <a:srgbClr val="990099"/>
              </a:solidFill>
              <a:round/>
              <a:headEnd/>
              <a:tailEnd/>
            </a:ln>
            <a:effectLst/>
          </p:spPr>
          <p:txBody>
            <a:bodyPr wrap="none" anchor="ctr"/>
            <a:lstStyle/>
            <a:p>
              <a:endParaRPr lang="en-US"/>
            </a:p>
          </p:txBody>
        </p:sp>
        <p:sp>
          <p:nvSpPr>
            <p:cNvPr id="10256" name="Oval 20"/>
            <p:cNvSpPr>
              <a:spLocks noChangeArrowheads="1"/>
            </p:cNvSpPr>
            <p:nvPr/>
          </p:nvSpPr>
          <p:spPr bwMode="auto">
            <a:xfrm>
              <a:off x="3276600" y="3755066"/>
              <a:ext cx="843577" cy="893134"/>
            </a:xfrm>
            <a:prstGeom prst="ellipse">
              <a:avLst/>
            </a:prstGeom>
            <a:noFill/>
            <a:ln w="19050">
              <a:solidFill>
                <a:srgbClr val="990099"/>
              </a:solidFill>
              <a:round/>
              <a:headEnd/>
              <a:tailEnd/>
            </a:ln>
            <a:effectLst/>
          </p:spPr>
          <p:txBody>
            <a:bodyPr wrap="none" anchor="ctr"/>
            <a:lstStyle/>
            <a:p>
              <a:endParaRPr lang="en-US"/>
            </a:p>
          </p:txBody>
        </p:sp>
        <p:cxnSp>
          <p:nvCxnSpPr>
            <p:cNvPr id="3" name="Straight Arrow Connector 2"/>
            <p:cNvCxnSpPr/>
            <p:nvPr/>
          </p:nvCxnSpPr>
          <p:spPr bwMode="auto">
            <a:xfrm flipH="1" flipV="1">
              <a:off x="2523309" y="5784565"/>
              <a:ext cx="812031" cy="331592"/>
            </a:xfrm>
            <a:prstGeom prst="straightConnector1">
              <a:avLst/>
            </a:prstGeom>
            <a:solidFill>
              <a:schemeClr val="accent1"/>
            </a:solidFill>
            <a:ln w="9525" cap="flat" cmpd="sng" algn="ctr">
              <a:solidFill>
                <a:srgbClr val="CC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Arrow Connector 36"/>
            <p:cNvCxnSpPr/>
            <p:nvPr/>
          </p:nvCxnSpPr>
          <p:spPr bwMode="auto">
            <a:xfrm flipH="1" flipV="1">
              <a:off x="4140970" y="4316608"/>
              <a:ext cx="1116830" cy="1799549"/>
            </a:xfrm>
            <a:prstGeom prst="straightConnector1">
              <a:avLst/>
            </a:prstGeom>
            <a:solidFill>
              <a:schemeClr val="accent1"/>
            </a:solidFill>
            <a:ln w="9525" cap="flat" cmpd="sng" algn="ctr">
              <a:solidFill>
                <a:srgbClr val="CC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 name="Date Placeholder 9"/>
          <p:cNvSpPr>
            <a:spLocks noGrp="1"/>
          </p:cNvSpPr>
          <p:nvPr>
            <p:ph type="dt" sz="half" idx="10"/>
          </p:nvPr>
        </p:nvSpPr>
        <p:spPr/>
        <p:txBody>
          <a:bodyPr/>
          <a:lstStyle/>
          <a:p>
            <a:pPr>
              <a:defRPr/>
            </a:pPr>
            <a:r>
              <a:rPr lang="en-US" smtClean="0"/>
              <a:t>December 3, 2011</a:t>
            </a:r>
            <a:endParaRPr lang="en-US"/>
          </a:p>
        </p:txBody>
      </p:sp>
      <p:grpSp>
        <p:nvGrpSpPr>
          <p:cNvPr id="15" name="Group 14"/>
          <p:cNvGrpSpPr/>
          <p:nvPr/>
        </p:nvGrpSpPr>
        <p:grpSpPr>
          <a:xfrm>
            <a:off x="2246995" y="1447800"/>
            <a:ext cx="3544205" cy="1447800"/>
            <a:chOff x="2246995" y="1447800"/>
            <a:chExt cx="3544205" cy="1447800"/>
          </a:xfrm>
        </p:grpSpPr>
        <p:pic>
          <p:nvPicPr>
            <p:cNvPr id="4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6995" y="1447800"/>
              <a:ext cx="3544205" cy="143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883302" y="2183765"/>
              <a:ext cx="327334" cy="400110"/>
            </a:xfrm>
            <a:prstGeom prst="rect">
              <a:avLst/>
            </a:prstGeom>
            <a:noFill/>
          </p:spPr>
          <p:txBody>
            <a:bodyPr wrap="none" rtlCol="0">
              <a:spAutoFit/>
            </a:bodyPr>
            <a:lstStyle/>
            <a:p>
              <a:r>
                <a:rPr lang="en-US" sz="2000" dirty="0" smtClean="0">
                  <a:solidFill>
                    <a:srgbClr val="FF0000"/>
                  </a:solidFill>
                </a:rPr>
                <a:t>_</a:t>
              </a:r>
              <a:endParaRPr lang="en-US" sz="2000" dirty="0">
                <a:solidFill>
                  <a:srgbClr val="FF0000"/>
                </a:solidFill>
              </a:endParaRPr>
            </a:p>
          </p:txBody>
        </p:sp>
        <p:sp>
          <p:nvSpPr>
            <p:cNvPr id="11" name="TextBox 10"/>
            <p:cNvSpPr txBox="1"/>
            <p:nvPr/>
          </p:nvSpPr>
          <p:spPr>
            <a:xfrm>
              <a:off x="4406168" y="2057400"/>
              <a:ext cx="505267" cy="461665"/>
            </a:xfrm>
            <a:prstGeom prst="rect">
              <a:avLst/>
            </a:prstGeom>
            <a:noFill/>
          </p:spPr>
          <p:txBody>
            <a:bodyPr wrap="none" rtlCol="0">
              <a:spAutoFit/>
            </a:bodyPr>
            <a:lstStyle/>
            <a:p>
              <a:r>
                <a:rPr lang="en-US" sz="2400" i="1" dirty="0" smtClean="0">
                  <a:solidFill>
                    <a:srgbClr val="0066FF"/>
                  </a:solidFill>
                  <a:latin typeface="Comic Sans MS" pitchFamily="66" charset="0"/>
                </a:rPr>
                <a:t>W</a:t>
              </a:r>
              <a:endParaRPr lang="en-US" sz="2400" i="1" dirty="0">
                <a:solidFill>
                  <a:srgbClr val="0066FF"/>
                </a:solidFill>
                <a:latin typeface="Comic Sans MS" pitchFamily="66" charset="0"/>
              </a:endParaRPr>
            </a:p>
          </p:txBody>
        </p:sp>
        <p:sp>
          <p:nvSpPr>
            <p:cNvPr id="12" name="Rectangle 11"/>
            <p:cNvSpPr/>
            <p:nvPr/>
          </p:nvSpPr>
          <p:spPr>
            <a:xfrm>
              <a:off x="2971800" y="2052935"/>
              <a:ext cx="505267" cy="461665"/>
            </a:xfrm>
            <a:prstGeom prst="rect">
              <a:avLst/>
            </a:prstGeom>
          </p:spPr>
          <p:txBody>
            <a:bodyPr wrap="none">
              <a:spAutoFit/>
            </a:bodyPr>
            <a:lstStyle/>
            <a:p>
              <a:r>
                <a:rPr lang="en-US" sz="2400" i="1" dirty="0">
                  <a:solidFill>
                    <a:srgbClr val="0066FF"/>
                  </a:solidFill>
                  <a:latin typeface="Comic Sans MS" pitchFamily="66" charset="0"/>
                </a:rPr>
                <a:t>W</a:t>
              </a:r>
            </a:p>
          </p:txBody>
        </p:sp>
        <p:sp>
          <p:nvSpPr>
            <p:cNvPr id="13" name="Rectangle 12"/>
            <p:cNvSpPr/>
            <p:nvPr/>
          </p:nvSpPr>
          <p:spPr>
            <a:xfrm>
              <a:off x="3865420" y="1745670"/>
              <a:ext cx="328936" cy="461665"/>
            </a:xfrm>
            <a:prstGeom prst="rect">
              <a:avLst/>
            </a:prstGeom>
          </p:spPr>
          <p:txBody>
            <a:bodyPr wrap="none">
              <a:spAutoFit/>
            </a:bodyPr>
            <a:lstStyle/>
            <a:p>
              <a:pPr lvl="0"/>
              <a:r>
                <a:rPr lang="en-US" sz="2400" i="1" dirty="0" smtClean="0">
                  <a:solidFill>
                    <a:srgbClr val="FF0000"/>
                  </a:solidFill>
                  <a:latin typeface="Comic Sans MS" pitchFamily="66" charset="0"/>
                </a:rPr>
                <a:t>t</a:t>
              </a:r>
              <a:endParaRPr lang="en-US" sz="2400" i="1" dirty="0">
                <a:solidFill>
                  <a:srgbClr val="FF0000"/>
                </a:solidFill>
                <a:latin typeface="Comic Sans MS" pitchFamily="66" charset="0"/>
              </a:endParaRPr>
            </a:p>
          </p:txBody>
        </p:sp>
        <p:sp>
          <p:nvSpPr>
            <p:cNvPr id="52" name="Rectangle 51"/>
            <p:cNvSpPr/>
            <p:nvPr/>
          </p:nvSpPr>
          <p:spPr>
            <a:xfrm>
              <a:off x="3810000" y="2433935"/>
              <a:ext cx="328936" cy="461665"/>
            </a:xfrm>
            <a:prstGeom prst="rect">
              <a:avLst/>
            </a:prstGeom>
          </p:spPr>
          <p:txBody>
            <a:bodyPr wrap="none">
              <a:spAutoFit/>
            </a:bodyPr>
            <a:lstStyle/>
            <a:p>
              <a:pPr lvl="0"/>
              <a:r>
                <a:rPr lang="en-US" sz="2400" i="1" dirty="0" smtClean="0">
                  <a:solidFill>
                    <a:srgbClr val="FF0000"/>
                  </a:solidFill>
                  <a:latin typeface="Comic Sans MS" pitchFamily="66" charset="0"/>
                </a:rPr>
                <a:t>t</a:t>
              </a:r>
              <a:endParaRPr lang="en-US" sz="2400" i="1" dirty="0">
                <a:solidFill>
                  <a:srgbClr val="FF0000"/>
                </a:solidFill>
                <a:latin typeface="Comic Sans MS" pitchFamily="66" charset="0"/>
              </a:endParaRPr>
            </a:p>
          </p:txBody>
        </p:sp>
      </p:grpSp>
    </p:spTree>
    <p:extLst>
      <p:ext uri="{BB962C8B-B14F-4D97-AF65-F5344CB8AC3E}">
        <p14:creationId xmlns:p14="http://schemas.microsoft.com/office/powerpoint/2010/main" val="3214688500"/>
      </p:ext>
    </p:extLst>
  </p:cSld>
  <p:clrMapOvr>
    <a:masterClrMapping/>
  </p:clrMapOvr>
  <p:transition advTm="61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September 22, 2012</a:t>
            </a:r>
            <a:endParaRPr lang="en-US" dirty="0"/>
          </a:p>
        </p:txBody>
      </p:sp>
      <p:sp>
        <p:nvSpPr>
          <p:cNvPr id="3" name="Footer Placeholder 2"/>
          <p:cNvSpPr>
            <a:spLocks noGrp="1"/>
          </p:cNvSpPr>
          <p:nvPr>
            <p:ph type="ftr" sz="quarter" idx="11"/>
          </p:nvPr>
        </p:nvSpPr>
        <p:spPr/>
        <p:txBody>
          <a:bodyPr/>
          <a:lstStyle/>
          <a:p>
            <a:pPr>
              <a:defRPr/>
            </a:pPr>
            <a:r>
              <a:rPr lang="en-US" smtClean="0"/>
              <a:t>PILCHERFEST</a:t>
            </a:r>
            <a:endParaRPr lang="en-US" dirty="0"/>
          </a:p>
        </p:txBody>
      </p:sp>
      <p:pic>
        <p:nvPicPr>
          <p:cNvPr id="137220" name="Picture 4" descr="http://www.starteachastronomy.com/pictures/dic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3" y="872490"/>
            <a:ext cx="1447799" cy="1737359"/>
          </a:xfrm>
          <a:prstGeom prst="rect">
            <a:avLst/>
          </a:prstGeom>
          <a:noFill/>
          <a:extLst>
            <a:ext uri="{909E8E84-426E-40DD-AFC4-6F175D3DCCD1}">
              <a14:hiddenFill xmlns:a14="http://schemas.microsoft.com/office/drawing/2010/main">
                <a:solidFill>
                  <a:srgbClr val="FFFFFF"/>
                </a:solidFill>
              </a14:hiddenFill>
            </a:ext>
          </a:extLst>
        </p:spPr>
      </p:pic>
      <p:pic>
        <p:nvPicPr>
          <p:cNvPr id="137222" name="Picture 6" descr="http://www.phys-astro.sonoma.edu/brucemedalists/peebles/peebl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3" y="2555244"/>
            <a:ext cx="1447799" cy="1942109"/>
          </a:xfrm>
          <a:prstGeom prst="rect">
            <a:avLst/>
          </a:prstGeom>
          <a:noFill/>
          <a:extLst>
            <a:ext uri="{909E8E84-426E-40DD-AFC4-6F175D3DCCD1}">
              <a14:hiddenFill xmlns:a14="http://schemas.microsoft.com/office/drawing/2010/main">
                <a:solidFill>
                  <a:srgbClr val="FFFFFF"/>
                </a:solidFill>
              </a14:hiddenFill>
            </a:ext>
          </a:extLst>
        </p:spPr>
      </p:pic>
      <p:pic>
        <p:nvPicPr>
          <p:cNvPr id="137224" name="Picture 8" descr="Photograph from the David Wilkinson Pap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3" y="4498431"/>
            <a:ext cx="1447799" cy="2043952"/>
          </a:xfrm>
          <a:prstGeom prst="rect">
            <a:avLst/>
          </a:prstGeom>
          <a:noFill/>
          <a:extLst>
            <a:ext uri="{909E8E84-426E-40DD-AFC4-6F175D3DCCD1}">
              <a14:hiddenFill xmlns:a14="http://schemas.microsoft.com/office/drawing/2010/main">
                <a:solidFill>
                  <a:srgbClr val="FFFFFF"/>
                </a:solidFill>
              </a14:hiddenFill>
            </a:ext>
          </a:extLst>
        </p:spPr>
      </p:pic>
      <p:pic>
        <p:nvPicPr>
          <p:cNvPr id="137226" name="Picture 10" descr="http://woodahl.physics.iupui.edu/Astro105/23-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77" y="813009"/>
            <a:ext cx="6550025" cy="54353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5047" y="228600"/>
            <a:ext cx="8892755" cy="523220"/>
          </a:xfrm>
          <a:prstGeom prst="rect">
            <a:avLst/>
          </a:prstGeom>
          <a:noFill/>
        </p:spPr>
        <p:txBody>
          <a:bodyPr wrap="none" rtlCol="0">
            <a:spAutoFit/>
          </a:bodyPr>
          <a:lstStyle/>
          <a:p>
            <a:r>
              <a:rPr lang="en-US" sz="2800" dirty="0" smtClean="0"/>
              <a:t>CMB discovery, explained as evidence of the Big Bang</a:t>
            </a:r>
            <a:endParaRPr lang="en-US" sz="2800" dirty="0"/>
          </a:p>
        </p:txBody>
      </p:sp>
      <p:sp>
        <p:nvSpPr>
          <p:cNvPr id="5" name="Slide Number Placeholder 4"/>
          <p:cNvSpPr>
            <a:spLocks noGrp="1"/>
          </p:cNvSpPr>
          <p:nvPr>
            <p:ph type="sldNum" sz="quarter" idx="12"/>
          </p:nvPr>
        </p:nvSpPr>
        <p:spPr/>
        <p:txBody>
          <a:bodyPr/>
          <a:lstStyle/>
          <a:p>
            <a:pPr>
              <a:defRPr/>
            </a:pPr>
            <a:fld id="{C2948503-C82A-4575-99B6-B31029270FAD}" type="slidenum">
              <a:rPr lang="en-US" smtClean="0">
                <a:solidFill>
                  <a:srgbClr val="000000"/>
                </a:solidFill>
              </a:rPr>
              <a:pPr>
                <a:defRPr/>
              </a:pPr>
              <a:t>5</a:t>
            </a:fld>
            <a:endParaRPr lang="en-US">
              <a:solidFill>
                <a:srgbClr val="000000"/>
              </a:solidFill>
            </a:endParaRPr>
          </a:p>
        </p:txBody>
      </p:sp>
    </p:spTree>
    <p:extLst>
      <p:ext uri="{BB962C8B-B14F-4D97-AF65-F5344CB8AC3E}">
        <p14:creationId xmlns:p14="http://schemas.microsoft.com/office/powerpoint/2010/main" val="9049460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5" name="Footer Placeholder 4"/>
          <p:cNvSpPr>
            <a:spLocks noGrp="1"/>
          </p:cNvSpPr>
          <p:nvPr>
            <p:ph type="ftr" sz="quarter" idx="11"/>
          </p:nvPr>
        </p:nvSpPr>
        <p:spPr>
          <a:noFill/>
          <a:ln>
            <a:miter lim="800000"/>
            <a:headEnd/>
            <a:tailEnd/>
          </a:ln>
        </p:spPr>
        <p:txBody>
          <a:bodyPr/>
          <a:lstStyle/>
          <a:p>
            <a:r>
              <a:rPr lang="en-US" smtClean="0"/>
              <a:t>Kamae Fest</a:t>
            </a:r>
          </a:p>
        </p:txBody>
      </p:sp>
      <p:sp>
        <p:nvSpPr>
          <p:cNvPr id="106498" name="Rectangle 2"/>
          <p:cNvSpPr>
            <a:spLocks noGrp="1" noChangeArrowheads="1"/>
          </p:cNvSpPr>
          <p:nvPr>
            <p:ph type="title"/>
          </p:nvPr>
        </p:nvSpPr>
        <p:spPr>
          <a:xfrm>
            <a:off x="152400" y="0"/>
            <a:ext cx="8534400" cy="1143000"/>
          </a:xfrm>
        </p:spPr>
        <p:txBody>
          <a:bodyPr/>
          <a:lstStyle/>
          <a:p>
            <a:pPr algn="ctr">
              <a:defRPr/>
            </a:pPr>
            <a:r>
              <a:rPr lang="en-US" sz="4000" dirty="0"/>
              <a:t> </a:t>
            </a:r>
            <a:r>
              <a:rPr lang="en-US" sz="4000" dirty="0" smtClean="0"/>
              <a:t> </a:t>
            </a:r>
            <a:r>
              <a:rPr lang="en-US" sz="3200" dirty="0" smtClean="0"/>
              <a:t>Observation of c and b quarks made CKM the leading candidate to  explain CPV</a:t>
            </a:r>
          </a:p>
        </p:txBody>
      </p:sp>
      <p:sp>
        <p:nvSpPr>
          <p:cNvPr id="8198" name="Rectangle 3"/>
          <p:cNvSpPr>
            <a:spLocks noGrp="1" noChangeArrowheads="1"/>
          </p:cNvSpPr>
          <p:nvPr>
            <p:ph type="body" idx="1"/>
          </p:nvPr>
        </p:nvSpPr>
        <p:spPr>
          <a:xfrm>
            <a:off x="228600" y="1219200"/>
            <a:ext cx="8610600" cy="5791200"/>
          </a:xfrm>
        </p:spPr>
        <p:txBody>
          <a:bodyPr/>
          <a:lstStyle/>
          <a:p>
            <a:pPr>
              <a:lnSpc>
                <a:spcPct val="80000"/>
              </a:lnSpc>
            </a:pPr>
            <a:r>
              <a:rPr lang="en-US" b="1" dirty="0" smtClean="0"/>
              <a:t> </a:t>
            </a:r>
            <a:r>
              <a:rPr lang="en-US" dirty="0" smtClean="0"/>
              <a:t>b quark discovered in 1977 at </a:t>
            </a:r>
            <a:r>
              <a:rPr lang="en-US" dirty="0" err="1" smtClean="0"/>
              <a:t>Fermilab</a:t>
            </a:r>
            <a:r>
              <a:rPr lang="en-US" dirty="0" smtClean="0"/>
              <a:t>, studied systematically at Cornell and DESY for  20 years. </a:t>
            </a:r>
          </a:p>
          <a:p>
            <a:pPr lvl="1">
              <a:lnSpc>
                <a:spcPct val="80000"/>
              </a:lnSpc>
            </a:pPr>
            <a:r>
              <a:rPr lang="en-US" dirty="0" smtClean="0"/>
              <a:t>B lifetime found to be “long” (1.5 </a:t>
            </a:r>
            <a:r>
              <a:rPr lang="en-US" dirty="0" err="1" smtClean="0"/>
              <a:t>ps</a:t>
            </a:r>
            <a:r>
              <a:rPr lang="en-US" dirty="0" smtClean="0"/>
              <a:t>) </a:t>
            </a:r>
          </a:p>
          <a:p>
            <a:pPr lvl="2">
              <a:lnSpc>
                <a:spcPct val="80000"/>
              </a:lnSpc>
            </a:pPr>
            <a:r>
              <a:rPr lang="en-US" dirty="0" smtClean="0"/>
              <a:t> </a:t>
            </a:r>
            <a:r>
              <a:rPr lang="en-US" sz="2400" i="1" dirty="0" smtClean="0"/>
              <a:t>B</a:t>
            </a:r>
            <a:r>
              <a:rPr lang="en-US" sz="2400" i="1" baseline="30000" dirty="0" smtClean="0"/>
              <a:t>0 </a:t>
            </a:r>
            <a:r>
              <a:rPr lang="en-US" sz="2400" dirty="0" smtClean="0"/>
              <a:t>– </a:t>
            </a:r>
            <a:r>
              <a:rPr lang="en-US" sz="2400" i="1" dirty="0" smtClean="0"/>
              <a:t>B</a:t>
            </a:r>
            <a:r>
              <a:rPr lang="en-US" sz="2400" i="1" baseline="30000" dirty="0" smtClean="0"/>
              <a:t>0</a:t>
            </a:r>
            <a:r>
              <a:rPr lang="en-US" sz="2400" dirty="0" smtClean="0"/>
              <a:t> mixing observed and  well measured.</a:t>
            </a:r>
          </a:p>
          <a:p>
            <a:pPr lvl="1">
              <a:lnSpc>
                <a:spcPct val="80000"/>
              </a:lnSpc>
            </a:pPr>
            <a:r>
              <a:rPr lang="en-US" dirty="0" smtClean="0"/>
              <a:t>Potentially large </a:t>
            </a:r>
            <a:r>
              <a:rPr lang="en-US" i="1" dirty="0" smtClean="0"/>
              <a:t>CP</a:t>
            </a:r>
            <a:r>
              <a:rPr lang="en-US" dirty="0" smtClean="0"/>
              <a:t> Asymmetries (0.5 </a:t>
            </a:r>
            <a:r>
              <a:rPr lang="en-US" dirty="0" err="1" smtClean="0"/>
              <a:t>vs</a:t>
            </a:r>
            <a:r>
              <a:rPr lang="en-US" dirty="0" smtClean="0"/>
              <a:t> 0.002).</a:t>
            </a:r>
          </a:p>
          <a:p>
            <a:pPr lvl="2">
              <a:lnSpc>
                <a:spcPct val="80000"/>
              </a:lnSpc>
            </a:pPr>
            <a:r>
              <a:rPr lang="en-US" sz="2400" dirty="0" smtClean="0">
                <a:solidFill>
                  <a:srgbClr val="FF3300"/>
                </a:solidFill>
              </a:rPr>
              <a:t>Alas, not measurable at available accelerators.</a:t>
            </a:r>
            <a:r>
              <a:rPr lang="en-US" sz="2400" dirty="0" smtClean="0"/>
              <a:t> </a:t>
            </a:r>
          </a:p>
          <a:p>
            <a:pPr lvl="1">
              <a:lnSpc>
                <a:spcPct val="80000"/>
              </a:lnSpc>
            </a:pPr>
            <a:endParaRPr lang="en-US" sz="600" dirty="0" smtClean="0"/>
          </a:p>
          <a:p>
            <a:pPr>
              <a:lnSpc>
                <a:spcPct val="80000"/>
              </a:lnSpc>
            </a:pPr>
            <a:r>
              <a:rPr lang="en-US" dirty="0" smtClean="0"/>
              <a:t>Two similar special-purpose </a:t>
            </a:r>
            <a:r>
              <a:rPr lang="en-US" dirty="0" err="1" smtClean="0"/>
              <a:t>e+e</a:t>
            </a:r>
            <a:r>
              <a:rPr lang="en-US" dirty="0" smtClean="0"/>
              <a:t>- colliders, the “B Factories,”  came on line in 1999 at Stanford and in Tsukuba Japan, tuned to  </a:t>
            </a:r>
            <a:r>
              <a:rPr lang="en-US" dirty="0" err="1" smtClean="0"/>
              <a:t>Ecm</a:t>
            </a:r>
            <a:r>
              <a:rPr lang="en-US" dirty="0" smtClean="0"/>
              <a:t>  =10.53 </a:t>
            </a:r>
            <a:r>
              <a:rPr lang="en-US" dirty="0" err="1" smtClean="0"/>
              <a:t>GeV</a:t>
            </a:r>
            <a:endParaRPr lang="en-US" dirty="0" smtClean="0"/>
          </a:p>
          <a:p>
            <a:pPr lvl="1">
              <a:lnSpc>
                <a:spcPct val="80000"/>
              </a:lnSpc>
            </a:pPr>
            <a:r>
              <a:rPr lang="en-US" dirty="0" smtClean="0"/>
              <a:t>Main goal -- to discover and </a:t>
            </a:r>
            <a:r>
              <a:rPr lang="en-US" dirty="0" err="1" smtClean="0"/>
              <a:t>characterise</a:t>
            </a:r>
            <a:r>
              <a:rPr lang="en-US" dirty="0" smtClean="0"/>
              <a:t> CP violation.</a:t>
            </a:r>
          </a:p>
          <a:p>
            <a:pPr lvl="1">
              <a:lnSpc>
                <a:spcPct val="80000"/>
              </a:lnSpc>
            </a:pPr>
            <a:r>
              <a:rPr lang="en-US" dirty="0" smtClean="0"/>
              <a:t>To do this, they needed ~100 times as much “luminosity” as produced by previous accelerators</a:t>
            </a:r>
          </a:p>
          <a:p>
            <a:pPr lvl="1">
              <a:lnSpc>
                <a:spcPct val="80000"/>
              </a:lnSpc>
            </a:pPr>
            <a:r>
              <a:rPr lang="en-US" dirty="0" smtClean="0"/>
              <a:t>Even more challenging, the beams had to have different energies, for reasons to be explained</a:t>
            </a:r>
          </a:p>
        </p:txBody>
      </p:sp>
      <p:sp>
        <p:nvSpPr>
          <p:cNvPr id="8199" name="Line 4"/>
          <p:cNvSpPr>
            <a:spLocks noChangeShapeType="1"/>
          </p:cNvSpPr>
          <p:nvPr/>
        </p:nvSpPr>
        <p:spPr bwMode="auto">
          <a:xfrm flipV="1">
            <a:off x="2209800" y="2362200"/>
            <a:ext cx="152400" cy="0"/>
          </a:xfrm>
          <a:prstGeom prst="line">
            <a:avLst/>
          </a:prstGeom>
          <a:noFill/>
          <a:ln w="28575">
            <a:solidFill>
              <a:schemeClr val="tx1"/>
            </a:solidFill>
            <a:round/>
            <a:headEnd/>
            <a:tailEnd/>
          </a:ln>
          <a:effectLst/>
        </p:spPr>
        <p:txBody>
          <a:bodyPr/>
          <a:lstStyle/>
          <a:p>
            <a:endParaRPr lang="en-US"/>
          </a:p>
        </p:txBody>
      </p:sp>
      <p:sp>
        <p:nvSpPr>
          <p:cNvPr id="2" name="Date Placeholder 1"/>
          <p:cNvSpPr>
            <a:spLocks noGrp="1"/>
          </p:cNvSpPr>
          <p:nvPr>
            <p:ph type="dt" sz="half" idx="10"/>
          </p:nvPr>
        </p:nvSpPr>
        <p:spPr/>
        <p:txBody>
          <a:bodyPr/>
          <a:lstStyle/>
          <a:p>
            <a:pPr>
              <a:defRPr/>
            </a:pPr>
            <a:r>
              <a:rPr lang="en-US" smtClean="0"/>
              <a:t>December 3, 2011</a:t>
            </a:r>
            <a:endParaRPr lang="en-US" dirty="0"/>
          </a:p>
        </p:txBody>
      </p:sp>
    </p:spTree>
    <p:extLst>
      <p:ext uri="{BB962C8B-B14F-4D97-AF65-F5344CB8AC3E}">
        <p14:creationId xmlns:p14="http://schemas.microsoft.com/office/powerpoint/2010/main" val="768567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Footer Placeholder 4"/>
          <p:cNvSpPr>
            <a:spLocks noGrp="1"/>
          </p:cNvSpPr>
          <p:nvPr>
            <p:ph type="ftr" sz="quarter" idx="11"/>
          </p:nvPr>
        </p:nvSpPr>
        <p:spPr>
          <a:noFill/>
          <a:ln>
            <a:miter lim="800000"/>
            <a:headEnd/>
            <a:tailEnd/>
          </a:ln>
        </p:spPr>
        <p:txBody>
          <a:bodyPr/>
          <a:lstStyle/>
          <a:p>
            <a:r>
              <a:rPr lang="en-US" smtClean="0"/>
              <a:t>Kamae Fest</a:t>
            </a:r>
          </a:p>
        </p:txBody>
      </p:sp>
      <p:sp>
        <p:nvSpPr>
          <p:cNvPr id="16389" name="Rectangle 2"/>
          <p:cNvSpPr>
            <a:spLocks noGrp="1" noChangeArrowheads="1"/>
          </p:cNvSpPr>
          <p:nvPr>
            <p:ph type="body" idx="1"/>
          </p:nvPr>
        </p:nvSpPr>
        <p:spPr>
          <a:xfrm>
            <a:off x="152400" y="762000"/>
            <a:ext cx="8991600" cy="1676400"/>
          </a:xfrm>
          <a:solidFill>
            <a:schemeClr val="bg1"/>
          </a:solidFill>
        </p:spPr>
        <p:txBody>
          <a:bodyPr/>
          <a:lstStyle/>
          <a:p>
            <a:pPr>
              <a:lnSpc>
                <a:spcPct val="110000"/>
              </a:lnSpc>
            </a:pPr>
            <a:r>
              <a:rPr lang="en-US" sz="2400" i="1" dirty="0" smtClean="0"/>
              <a:t>An </a:t>
            </a:r>
            <a:r>
              <a:rPr lang="en-US" sz="2400" i="1" dirty="0" err="1" smtClean="0"/>
              <a:t>e</a:t>
            </a:r>
            <a:r>
              <a:rPr lang="en-US" sz="2400" b="1" i="1" baseline="30000" dirty="0" err="1" smtClean="0"/>
              <a:t>+</a:t>
            </a:r>
            <a:r>
              <a:rPr lang="en-US" sz="2400" i="1" dirty="0" err="1" smtClean="0"/>
              <a:t>e</a:t>
            </a:r>
            <a:r>
              <a:rPr lang="en-US" sz="2400" b="1" i="1" baseline="30000" dirty="0" smtClean="0"/>
              <a:t>-  </a:t>
            </a:r>
            <a:r>
              <a:rPr lang="en-US" sz="2400" i="1" dirty="0" smtClean="0"/>
              <a:t>collider with different beam energies tuned at</a:t>
            </a:r>
          </a:p>
          <a:p>
            <a:pPr marL="0" indent="0">
              <a:lnSpc>
                <a:spcPts val="2700"/>
              </a:lnSpc>
              <a:spcBef>
                <a:spcPts val="0"/>
              </a:spcBef>
              <a:buNone/>
            </a:pPr>
            <a:r>
              <a:rPr lang="en-US" sz="2400" i="1" dirty="0" smtClean="0"/>
              <a:t>    the Y(4S):     E </a:t>
            </a:r>
            <a:r>
              <a:rPr lang="en-US" sz="3600" i="1" baseline="30000" dirty="0" smtClean="0"/>
              <a:t>-</a:t>
            </a:r>
            <a:r>
              <a:rPr lang="en-US" sz="2400" baseline="30000" dirty="0" smtClean="0"/>
              <a:t> </a:t>
            </a:r>
            <a:r>
              <a:rPr lang="en-US" sz="2400" dirty="0" smtClean="0"/>
              <a:t>= 9.0 </a:t>
            </a:r>
            <a:r>
              <a:rPr lang="en-US" sz="2400" dirty="0" err="1" smtClean="0"/>
              <a:t>GeV</a:t>
            </a:r>
            <a:r>
              <a:rPr lang="en-US" sz="2400" dirty="0" smtClean="0"/>
              <a:t>   </a:t>
            </a:r>
            <a:r>
              <a:rPr lang="en-US" sz="2400" i="1" dirty="0" smtClean="0"/>
              <a:t>E </a:t>
            </a:r>
            <a:r>
              <a:rPr lang="en-US" sz="3200" i="1" baseline="30000" dirty="0" smtClean="0"/>
              <a:t>+</a:t>
            </a:r>
            <a:r>
              <a:rPr lang="en-US" sz="2400" baseline="30000" dirty="0" smtClean="0"/>
              <a:t> </a:t>
            </a:r>
            <a:r>
              <a:rPr lang="en-US" sz="2400" dirty="0" smtClean="0"/>
              <a:t>= 3.1 </a:t>
            </a:r>
            <a:r>
              <a:rPr lang="en-US" sz="2400" dirty="0" err="1" smtClean="0"/>
              <a:t>GeV</a:t>
            </a:r>
            <a:r>
              <a:rPr lang="en-US" sz="2400" dirty="0" smtClean="0"/>
              <a:t> </a:t>
            </a:r>
          </a:p>
          <a:p>
            <a:pPr lvl="3">
              <a:lnSpc>
                <a:spcPts val="1200"/>
              </a:lnSpc>
              <a:spcBef>
                <a:spcPts val="0"/>
              </a:spcBef>
            </a:pPr>
            <a:endParaRPr lang="en-US" sz="1600" dirty="0" smtClean="0"/>
          </a:p>
          <a:p>
            <a:pPr lvl="0">
              <a:lnSpc>
                <a:spcPts val="2800"/>
              </a:lnSpc>
              <a:spcBef>
                <a:spcPts val="0"/>
              </a:spcBef>
            </a:pPr>
            <a:r>
              <a:rPr lang="en-US" sz="2400" dirty="0" smtClean="0"/>
              <a:t>At a conventional collider B’s would fly only ~</a:t>
            </a:r>
            <a:r>
              <a:rPr lang="en-US" sz="2400" b="1" dirty="0" smtClean="0">
                <a:solidFill>
                  <a:srgbClr val="CC0000"/>
                </a:solidFill>
                <a:sym typeface="Symbol" pitchFamily="18" charset="2"/>
              </a:rPr>
              <a:t>25</a:t>
            </a:r>
            <a:r>
              <a:rPr lang="en-US" sz="2400" dirty="0" smtClean="0">
                <a:solidFill>
                  <a:srgbClr val="CC0000"/>
                </a:solidFill>
                <a:sym typeface="Symbol" pitchFamily="18" charset="2"/>
              </a:rPr>
              <a:t> </a:t>
            </a:r>
            <a:r>
              <a:rPr lang="en-US" sz="2400" b="1" dirty="0">
                <a:solidFill>
                  <a:srgbClr val="CC0000"/>
                </a:solidFill>
                <a:sym typeface="Symbol" pitchFamily="18" charset="2"/>
              </a:rPr>
              <a:t>m</a:t>
            </a:r>
            <a:r>
              <a:rPr lang="en-US" sz="2400" dirty="0">
                <a:solidFill>
                  <a:srgbClr val="000000"/>
                </a:solidFill>
              </a:rPr>
              <a:t> </a:t>
            </a:r>
            <a:endParaRPr lang="en-US" sz="1100" dirty="0">
              <a:solidFill>
                <a:srgbClr val="000000"/>
              </a:solidFill>
            </a:endParaRPr>
          </a:p>
          <a:p>
            <a:pPr>
              <a:lnSpc>
                <a:spcPts val="2800"/>
              </a:lnSpc>
              <a:spcBef>
                <a:spcPts val="0"/>
              </a:spcBef>
            </a:pPr>
            <a:r>
              <a:rPr lang="en-US" sz="2400" dirty="0" smtClean="0"/>
              <a:t>But at the B factory  the  </a:t>
            </a:r>
            <a:r>
              <a:rPr lang="en-US" sz="2400" i="1" dirty="0" smtClean="0"/>
              <a:t>Y(4S) and the ensuing BB system move in the laboratory, increasing the flight path more than tenfold, to ~</a:t>
            </a:r>
            <a:r>
              <a:rPr lang="en-US" sz="2400" dirty="0" smtClean="0"/>
              <a:t> </a:t>
            </a:r>
            <a:r>
              <a:rPr lang="en-US" sz="2400" b="1" dirty="0">
                <a:solidFill>
                  <a:srgbClr val="CC0000"/>
                </a:solidFill>
                <a:sym typeface="Symbol" pitchFamily="18" charset="2"/>
              </a:rPr>
              <a:t>260</a:t>
            </a:r>
            <a:r>
              <a:rPr lang="en-US" sz="2400" dirty="0">
                <a:solidFill>
                  <a:srgbClr val="CC0000"/>
                </a:solidFill>
                <a:sym typeface="Symbol" pitchFamily="18" charset="2"/>
              </a:rPr>
              <a:t> </a:t>
            </a:r>
            <a:r>
              <a:rPr lang="en-US" sz="2400" b="1" dirty="0">
                <a:solidFill>
                  <a:srgbClr val="CC0000"/>
                </a:solidFill>
                <a:sym typeface="Symbol" pitchFamily="18" charset="2"/>
              </a:rPr>
              <a:t>m</a:t>
            </a:r>
            <a:r>
              <a:rPr lang="en-US" sz="2400" dirty="0" smtClean="0"/>
              <a:t> </a:t>
            </a:r>
          </a:p>
          <a:p>
            <a:pPr marL="0" indent="0">
              <a:lnSpc>
                <a:spcPts val="1300"/>
              </a:lnSpc>
              <a:spcBef>
                <a:spcPts val="0"/>
              </a:spcBef>
              <a:buNone/>
            </a:pPr>
            <a:r>
              <a:rPr lang="en-US" dirty="0" smtClean="0"/>
              <a:t> </a:t>
            </a:r>
          </a:p>
          <a:p>
            <a:pPr>
              <a:lnSpc>
                <a:spcPts val="2800"/>
              </a:lnSpc>
              <a:spcBef>
                <a:spcPts val="0"/>
              </a:spcBef>
            </a:pPr>
            <a:r>
              <a:rPr lang="en-US" sz="2400" b="1" dirty="0" smtClean="0"/>
              <a:t>Not a piece of cake, but now within range of a</a:t>
            </a:r>
            <a:r>
              <a:rPr lang="en-US" sz="2000" b="1" dirty="0" smtClean="0">
                <a:solidFill>
                  <a:srgbClr val="FF3300"/>
                </a:solidFill>
              </a:rPr>
              <a:t>  </a:t>
            </a:r>
          </a:p>
          <a:p>
            <a:pPr marL="0" indent="0">
              <a:lnSpc>
                <a:spcPts val="2800"/>
              </a:lnSpc>
              <a:spcBef>
                <a:spcPts val="0"/>
              </a:spcBef>
              <a:buNone/>
            </a:pPr>
            <a:r>
              <a:rPr lang="en-US" sz="2000" b="1" dirty="0">
                <a:solidFill>
                  <a:srgbClr val="FF3300"/>
                </a:solidFill>
              </a:rPr>
              <a:t> </a:t>
            </a:r>
            <a:r>
              <a:rPr lang="en-US" sz="2000" b="1" dirty="0" smtClean="0">
                <a:solidFill>
                  <a:srgbClr val="FF3300"/>
                </a:solidFill>
              </a:rPr>
              <a:t>                                                        </a:t>
            </a:r>
            <a:r>
              <a:rPr lang="en-US" b="1" dirty="0" smtClean="0">
                <a:solidFill>
                  <a:srgbClr val="FF3300"/>
                </a:solidFill>
              </a:rPr>
              <a:t>Silicon Detector</a:t>
            </a:r>
            <a:r>
              <a:rPr lang="en-US" sz="6000" b="1" dirty="0" smtClean="0">
                <a:solidFill>
                  <a:srgbClr val="FF3300"/>
                </a:solidFill>
              </a:rPr>
              <a:t>.</a:t>
            </a:r>
          </a:p>
          <a:p>
            <a:pPr>
              <a:lnSpc>
                <a:spcPct val="60000"/>
              </a:lnSpc>
              <a:buFont typeface="Wingdings" pitchFamily="2" charset="2"/>
              <a:buNone/>
            </a:pPr>
            <a:endParaRPr lang="en-US" b="1" dirty="0" smtClean="0">
              <a:solidFill>
                <a:srgbClr val="CC0000"/>
              </a:solidFill>
              <a:sym typeface="Symbol" pitchFamily="18" charset="2"/>
            </a:endParaRPr>
          </a:p>
        </p:txBody>
      </p:sp>
      <p:sp>
        <p:nvSpPr>
          <p:cNvPr id="16390" name="Rectangle 3"/>
          <p:cNvSpPr>
            <a:spLocks noGrp="1" noChangeArrowheads="1"/>
          </p:cNvSpPr>
          <p:nvPr>
            <p:ph type="title"/>
          </p:nvPr>
        </p:nvSpPr>
        <p:spPr>
          <a:xfrm>
            <a:off x="76200" y="-152400"/>
            <a:ext cx="8839200" cy="1447800"/>
          </a:xfrm>
        </p:spPr>
        <p:txBody>
          <a:bodyPr/>
          <a:lstStyle/>
          <a:p>
            <a:pPr algn="ctr">
              <a:lnSpc>
                <a:spcPct val="70000"/>
              </a:lnSpc>
            </a:pPr>
            <a:r>
              <a:rPr lang="en-US" sz="4400" i="1" dirty="0">
                <a:sym typeface="Symbol" pitchFamily="18" charset="2"/>
              </a:rPr>
              <a:t>A</a:t>
            </a:r>
            <a:r>
              <a:rPr lang="en-US" sz="4400" i="1" dirty="0" smtClean="0">
                <a:sym typeface="Symbol" pitchFamily="18" charset="2"/>
              </a:rPr>
              <a:t>symmetric B Factory</a:t>
            </a:r>
            <a:r>
              <a:rPr lang="en-US" sz="3200" dirty="0" smtClean="0">
                <a:sym typeface="Symbol" pitchFamily="18" charset="2"/>
              </a:rPr>
              <a:t> </a:t>
            </a:r>
            <a:endParaRPr lang="en-CA" sz="3200" dirty="0" smtClean="0"/>
          </a:p>
        </p:txBody>
      </p:sp>
      <p:grpSp>
        <p:nvGrpSpPr>
          <p:cNvPr id="14" name="Group 13"/>
          <p:cNvGrpSpPr/>
          <p:nvPr/>
        </p:nvGrpSpPr>
        <p:grpSpPr>
          <a:xfrm>
            <a:off x="4343400" y="4800600"/>
            <a:ext cx="2286000" cy="1828145"/>
            <a:chOff x="4343400" y="4638675"/>
            <a:chExt cx="2286000" cy="1828145"/>
          </a:xfrm>
        </p:grpSpPr>
        <p:sp>
          <p:nvSpPr>
            <p:cNvPr id="16407" name="Line 20"/>
            <p:cNvSpPr>
              <a:spLocks noChangeShapeType="1"/>
            </p:cNvSpPr>
            <p:nvPr/>
          </p:nvSpPr>
          <p:spPr bwMode="auto">
            <a:xfrm>
              <a:off x="4343400" y="5181600"/>
              <a:ext cx="0" cy="685800"/>
            </a:xfrm>
            <a:prstGeom prst="line">
              <a:avLst/>
            </a:prstGeom>
            <a:noFill/>
            <a:ln w="12700">
              <a:solidFill>
                <a:schemeClr val="tx1"/>
              </a:solidFill>
              <a:prstDash val="dash"/>
              <a:round/>
              <a:headEnd/>
              <a:tailEnd/>
            </a:ln>
            <a:effectLst/>
          </p:spPr>
          <p:txBody>
            <a:bodyPr wrap="none" anchor="ctr"/>
            <a:lstStyle/>
            <a:p>
              <a:endParaRPr lang="en-US"/>
            </a:p>
          </p:txBody>
        </p:sp>
        <p:sp>
          <p:nvSpPr>
            <p:cNvPr id="16408" name="Line 21"/>
            <p:cNvSpPr>
              <a:spLocks noChangeShapeType="1"/>
            </p:cNvSpPr>
            <p:nvPr/>
          </p:nvSpPr>
          <p:spPr bwMode="auto">
            <a:xfrm>
              <a:off x="6629400" y="4638675"/>
              <a:ext cx="0" cy="1228725"/>
            </a:xfrm>
            <a:prstGeom prst="line">
              <a:avLst/>
            </a:prstGeom>
            <a:noFill/>
            <a:ln w="12700">
              <a:solidFill>
                <a:schemeClr val="tx1"/>
              </a:solidFill>
              <a:prstDash val="dash"/>
              <a:round/>
              <a:headEnd/>
              <a:tailEnd/>
            </a:ln>
            <a:effectLst/>
          </p:spPr>
          <p:txBody>
            <a:bodyPr wrap="none" anchor="ctr"/>
            <a:lstStyle/>
            <a:p>
              <a:endParaRPr lang="en-US"/>
            </a:p>
          </p:txBody>
        </p:sp>
        <p:sp>
          <p:nvSpPr>
            <p:cNvPr id="16409" name="Line 22"/>
            <p:cNvSpPr>
              <a:spLocks noChangeShapeType="1"/>
            </p:cNvSpPr>
            <p:nvPr/>
          </p:nvSpPr>
          <p:spPr bwMode="auto">
            <a:xfrm>
              <a:off x="4343400" y="5943600"/>
              <a:ext cx="2286000" cy="0"/>
            </a:xfrm>
            <a:prstGeom prst="line">
              <a:avLst/>
            </a:prstGeom>
            <a:noFill/>
            <a:ln w="12700">
              <a:solidFill>
                <a:schemeClr val="tx1"/>
              </a:solidFill>
              <a:round/>
              <a:headEnd type="arrow" w="med" len="med"/>
              <a:tailEnd type="arrow" w="med" len="med"/>
            </a:ln>
            <a:effectLst/>
          </p:spPr>
          <p:txBody>
            <a:bodyPr wrap="none" anchor="ctr"/>
            <a:lstStyle/>
            <a:p>
              <a:endParaRPr lang="en-US"/>
            </a:p>
          </p:txBody>
        </p:sp>
        <p:sp>
          <p:nvSpPr>
            <p:cNvPr id="16410" name="Text Box 23"/>
            <p:cNvSpPr txBox="1">
              <a:spLocks noChangeArrowheads="1"/>
            </p:cNvSpPr>
            <p:nvPr/>
          </p:nvSpPr>
          <p:spPr bwMode="auto">
            <a:xfrm>
              <a:off x="5186362" y="5943600"/>
              <a:ext cx="604838" cy="523220"/>
            </a:xfrm>
            <a:prstGeom prst="rect">
              <a:avLst/>
            </a:prstGeom>
            <a:noFill/>
            <a:ln w="12700">
              <a:noFill/>
              <a:miter lim="800000"/>
              <a:headEnd/>
              <a:tailEnd/>
            </a:ln>
            <a:effectLst/>
          </p:spPr>
          <p:txBody>
            <a:bodyPr>
              <a:spAutoFit/>
            </a:bodyPr>
            <a:lstStyle/>
            <a:p>
              <a:pPr>
                <a:spcBef>
                  <a:spcPct val="50000"/>
                </a:spcBef>
              </a:pPr>
              <a:r>
                <a:rPr lang="en-US" sz="2800" b="1" i="1" dirty="0" err="1">
                  <a:solidFill>
                    <a:schemeClr val="tx1"/>
                  </a:solidFill>
                  <a:latin typeface="Symbol" pitchFamily="18" charset="2"/>
                </a:rPr>
                <a:t>D</a:t>
              </a:r>
              <a:r>
                <a:rPr lang="en-US" sz="2800" b="1" i="1" dirty="0" err="1">
                  <a:solidFill>
                    <a:schemeClr val="tx1"/>
                  </a:solidFill>
                  <a:latin typeface="+mj-lt"/>
                </a:rPr>
                <a:t>z</a:t>
              </a:r>
              <a:endParaRPr lang="en-US" sz="2800" b="1" i="1" dirty="0">
                <a:solidFill>
                  <a:schemeClr val="tx1"/>
                </a:solidFill>
                <a:latin typeface="+mj-lt"/>
              </a:endParaRPr>
            </a:p>
          </p:txBody>
        </p:sp>
      </p:grpSp>
      <p:sp>
        <p:nvSpPr>
          <p:cNvPr id="16416" name="Rectangle 29"/>
          <p:cNvSpPr>
            <a:spLocks noChangeArrowheads="1"/>
          </p:cNvSpPr>
          <p:nvPr/>
        </p:nvSpPr>
        <p:spPr bwMode="auto">
          <a:xfrm>
            <a:off x="5332413" y="3281363"/>
            <a:ext cx="914400" cy="914400"/>
          </a:xfrm>
          <a:prstGeom prst="rect">
            <a:avLst/>
          </a:prstGeom>
          <a:noFill/>
          <a:ln w="12700">
            <a:noFill/>
            <a:miter lim="800000"/>
            <a:headEnd/>
            <a:tailEnd/>
          </a:ln>
          <a:effectLst/>
        </p:spPr>
        <p:txBody>
          <a:bodyPr wrap="none" anchor="ctr"/>
          <a:lstStyle/>
          <a:p>
            <a:endParaRPr lang="en-US"/>
          </a:p>
        </p:txBody>
      </p:sp>
      <p:grpSp>
        <p:nvGrpSpPr>
          <p:cNvPr id="12" name="Group 11"/>
          <p:cNvGrpSpPr/>
          <p:nvPr/>
        </p:nvGrpSpPr>
        <p:grpSpPr>
          <a:xfrm>
            <a:off x="1143000" y="4572000"/>
            <a:ext cx="1981200" cy="461665"/>
            <a:chOff x="1143000" y="4650660"/>
            <a:chExt cx="1981200" cy="461665"/>
          </a:xfrm>
        </p:grpSpPr>
        <p:sp>
          <p:nvSpPr>
            <p:cNvPr id="16411" name="Text Box 24"/>
            <p:cNvSpPr txBox="1">
              <a:spLocks noChangeArrowheads="1"/>
            </p:cNvSpPr>
            <p:nvPr/>
          </p:nvSpPr>
          <p:spPr bwMode="auto">
            <a:xfrm>
              <a:off x="1143000" y="4650660"/>
              <a:ext cx="1341864" cy="461665"/>
            </a:xfrm>
            <a:prstGeom prst="rect">
              <a:avLst/>
            </a:prstGeom>
            <a:noFill/>
            <a:ln w="12700">
              <a:noFill/>
              <a:miter lim="800000"/>
              <a:headEnd/>
              <a:tailEnd/>
            </a:ln>
            <a:effectLst/>
          </p:spPr>
          <p:txBody>
            <a:bodyPr wrap="square">
              <a:spAutoFit/>
            </a:bodyPr>
            <a:lstStyle/>
            <a:p>
              <a:pPr>
                <a:spcBef>
                  <a:spcPct val="50000"/>
                </a:spcBef>
              </a:pPr>
              <a:r>
                <a:rPr lang="en-US" sz="2400" b="1" i="1" dirty="0" smtClean="0">
                  <a:solidFill>
                    <a:schemeClr val="tx1"/>
                  </a:solidFill>
                  <a:latin typeface="Times" pitchFamily="18" charset="0"/>
                  <a:sym typeface="Symbol" pitchFamily="18" charset="2"/>
                </a:rPr>
                <a:t> </a:t>
              </a:r>
              <a:r>
                <a:rPr lang="en-US" sz="2400" b="1" dirty="0" smtClean="0">
                  <a:solidFill>
                    <a:schemeClr val="tx1"/>
                  </a:solidFill>
                  <a:latin typeface="Times" pitchFamily="18" charset="0"/>
                </a:rPr>
                <a:t>(</a:t>
              </a:r>
              <a:r>
                <a:rPr lang="en-US" sz="2400" b="1" dirty="0">
                  <a:solidFill>
                    <a:schemeClr val="tx1"/>
                  </a:solidFill>
                  <a:latin typeface="Times" pitchFamily="18" charset="0"/>
                </a:rPr>
                <a:t>4S</a:t>
              </a:r>
              <a:r>
                <a:rPr lang="en-US" sz="2000" b="1" dirty="0">
                  <a:solidFill>
                    <a:schemeClr val="tx1"/>
                  </a:solidFill>
                  <a:latin typeface="Times" pitchFamily="18" charset="0"/>
                </a:rPr>
                <a:t>)</a:t>
              </a:r>
              <a:endParaRPr lang="en-US" sz="2800" b="1" dirty="0">
                <a:solidFill>
                  <a:schemeClr val="tx1"/>
                </a:solidFill>
                <a:latin typeface="Times" pitchFamily="18" charset="0"/>
              </a:endParaRPr>
            </a:p>
          </p:txBody>
        </p:sp>
        <p:grpSp>
          <p:nvGrpSpPr>
            <p:cNvPr id="11" name="Group 10"/>
            <p:cNvGrpSpPr/>
            <p:nvPr/>
          </p:nvGrpSpPr>
          <p:grpSpPr>
            <a:xfrm>
              <a:off x="2140744" y="4752110"/>
              <a:ext cx="983456" cy="312737"/>
              <a:chOff x="2140744" y="5156774"/>
              <a:chExt cx="983456" cy="312737"/>
            </a:xfrm>
          </p:grpSpPr>
          <p:sp>
            <p:nvSpPr>
              <p:cNvPr id="16420" name="Oval 33"/>
              <p:cNvSpPr>
                <a:spLocks noChangeArrowheads="1"/>
              </p:cNvSpPr>
              <p:nvPr/>
            </p:nvSpPr>
            <p:spPr bwMode="auto">
              <a:xfrm>
                <a:off x="2140744" y="5156774"/>
                <a:ext cx="480219" cy="312737"/>
              </a:xfrm>
              <a:prstGeom prst="ellipse">
                <a:avLst/>
              </a:prstGeom>
              <a:solidFill>
                <a:srgbClr val="FF9933"/>
              </a:solidFill>
              <a:ln w="9525">
                <a:solidFill>
                  <a:srgbClr val="009900"/>
                </a:solidFill>
                <a:round/>
                <a:headEnd/>
                <a:tailEnd/>
              </a:ln>
              <a:effectLst/>
            </p:spPr>
            <p:txBody>
              <a:bodyPr wrap="none" anchor="ctr"/>
              <a:lstStyle/>
              <a:p>
                <a:endParaRPr lang="en-US"/>
              </a:p>
            </p:txBody>
          </p:sp>
          <p:cxnSp>
            <p:nvCxnSpPr>
              <p:cNvPr id="48" name="Straight Arrow Connector 47"/>
              <p:cNvCxnSpPr/>
              <p:nvPr/>
            </p:nvCxnSpPr>
            <p:spPr bwMode="auto">
              <a:xfrm>
                <a:off x="2590800" y="5334001"/>
                <a:ext cx="533400" cy="0"/>
              </a:xfrm>
              <a:prstGeom prst="straightConnector1">
                <a:avLst/>
              </a:prstGeom>
              <a:solidFill>
                <a:schemeClr val="accent1"/>
              </a:solidFill>
              <a:ln w="38100" cap="flat" cmpd="sng" algn="ctr">
                <a:solidFill>
                  <a:srgbClr val="0099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0" name="Group 9"/>
          <p:cNvGrpSpPr/>
          <p:nvPr/>
        </p:nvGrpSpPr>
        <p:grpSpPr>
          <a:xfrm>
            <a:off x="1066800" y="3911025"/>
            <a:ext cx="2590800" cy="584775"/>
            <a:chOff x="1066800" y="4063425"/>
            <a:chExt cx="2590800" cy="584775"/>
          </a:xfrm>
        </p:grpSpPr>
        <p:cxnSp>
          <p:nvCxnSpPr>
            <p:cNvPr id="3" name="Straight Arrow Connector 2"/>
            <p:cNvCxnSpPr/>
            <p:nvPr/>
          </p:nvCxnSpPr>
          <p:spPr bwMode="auto">
            <a:xfrm>
              <a:off x="1600200" y="4495800"/>
              <a:ext cx="815181" cy="0"/>
            </a:xfrm>
            <a:prstGeom prst="straightConnector1">
              <a:avLst/>
            </a:prstGeom>
            <a:solidFill>
              <a:schemeClr val="accent1"/>
            </a:solidFill>
            <a:ln w="38100" cap="flat" cmpd="sng" algn="ctr">
              <a:solidFill>
                <a:srgbClr val="0066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Arrow Connector 45"/>
            <p:cNvCxnSpPr/>
            <p:nvPr/>
          </p:nvCxnSpPr>
          <p:spPr bwMode="auto">
            <a:xfrm flipH="1">
              <a:off x="2514600" y="4495800"/>
              <a:ext cx="396875" cy="0"/>
            </a:xfrm>
            <a:prstGeom prst="straightConnector1">
              <a:avLst/>
            </a:prstGeom>
            <a:solidFill>
              <a:schemeClr val="accent1"/>
            </a:solidFill>
            <a:ln w="38100" cap="flat" cmpd="sng" algn="ctr">
              <a:solidFill>
                <a:srgbClr val="0066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TextBox 52"/>
            <p:cNvSpPr txBox="1"/>
            <p:nvPr/>
          </p:nvSpPr>
          <p:spPr>
            <a:xfrm>
              <a:off x="3085007" y="4063425"/>
              <a:ext cx="572593" cy="584775"/>
            </a:xfrm>
            <a:prstGeom prst="rect">
              <a:avLst/>
            </a:prstGeom>
            <a:noFill/>
          </p:spPr>
          <p:txBody>
            <a:bodyPr wrap="none" rtlCol="0">
              <a:spAutoFit/>
            </a:bodyPr>
            <a:lstStyle/>
            <a:p>
              <a:r>
                <a:rPr lang="en-US" sz="3200" i="1" dirty="0" smtClean="0">
                  <a:solidFill>
                    <a:srgbClr val="0066FF"/>
                  </a:solidFill>
                </a:rPr>
                <a:t>e</a:t>
              </a:r>
              <a:r>
                <a:rPr lang="en-US" sz="3200" b="1" i="1" baseline="30000" dirty="0" smtClean="0">
                  <a:solidFill>
                    <a:srgbClr val="0066FF"/>
                  </a:solidFill>
                </a:rPr>
                <a:t>+</a:t>
              </a:r>
              <a:endParaRPr lang="en-US" sz="3200" b="1" i="1" baseline="30000" dirty="0">
                <a:solidFill>
                  <a:srgbClr val="0066FF"/>
                </a:solidFill>
              </a:endParaRPr>
            </a:p>
          </p:txBody>
        </p:sp>
        <p:sp>
          <p:nvSpPr>
            <p:cNvPr id="54" name="TextBox 53"/>
            <p:cNvSpPr txBox="1"/>
            <p:nvPr/>
          </p:nvSpPr>
          <p:spPr>
            <a:xfrm>
              <a:off x="1066800" y="4063425"/>
              <a:ext cx="503664" cy="584775"/>
            </a:xfrm>
            <a:prstGeom prst="rect">
              <a:avLst/>
            </a:prstGeom>
            <a:noFill/>
          </p:spPr>
          <p:txBody>
            <a:bodyPr wrap="none" rtlCol="0">
              <a:spAutoFit/>
            </a:bodyPr>
            <a:lstStyle/>
            <a:p>
              <a:r>
                <a:rPr lang="en-US" sz="3200" i="1" dirty="0">
                  <a:solidFill>
                    <a:srgbClr val="0066FF"/>
                  </a:solidFill>
                </a:rPr>
                <a:t>e</a:t>
              </a:r>
              <a:r>
                <a:rPr lang="en-US" sz="3200" b="1" i="1" baseline="30000" dirty="0" smtClean="0">
                  <a:solidFill>
                    <a:srgbClr val="0066FF"/>
                  </a:solidFill>
                </a:rPr>
                <a:t>-</a:t>
              </a:r>
              <a:endParaRPr lang="en-US" sz="3200" b="1" i="1" baseline="30000" dirty="0">
                <a:solidFill>
                  <a:srgbClr val="0066FF"/>
                </a:solidFill>
              </a:endParaRPr>
            </a:p>
          </p:txBody>
        </p:sp>
      </p:grpSp>
      <p:grpSp>
        <p:nvGrpSpPr>
          <p:cNvPr id="13" name="Group 12"/>
          <p:cNvGrpSpPr/>
          <p:nvPr/>
        </p:nvGrpSpPr>
        <p:grpSpPr>
          <a:xfrm>
            <a:off x="2590800" y="4114800"/>
            <a:ext cx="5105400" cy="1091625"/>
            <a:chOff x="2590800" y="4242375"/>
            <a:chExt cx="5105400" cy="1091625"/>
          </a:xfrm>
        </p:grpSpPr>
        <p:sp>
          <p:nvSpPr>
            <p:cNvPr id="16394" name="Line 7"/>
            <p:cNvSpPr>
              <a:spLocks noChangeShapeType="1"/>
            </p:cNvSpPr>
            <p:nvPr/>
          </p:nvSpPr>
          <p:spPr bwMode="auto">
            <a:xfrm flipV="1">
              <a:off x="2590800" y="4572000"/>
              <a:ext cx="4038600" cy="409544"/>
            </a:xfrm>
            <a:prstGeom prst="line">
              <a:avLst/>
            </a:prstGeom>
            <a:noFill/>
            <a:ln w="28575" cap="rnd">
              <a:solidFill>
                <a:schemeClr val="accent2"/>
              </a:solidFill>
              <a:prstDash val="sysDash"/>
              <a:round/>
              <a:headEnd/>
              <a:tailEnd/>
            </a:ln>
            <a:effectLst/>
          </p:spPr>
          <p:txBody>
            <a:bodyPr wrap="none" anchor="ctr"/>
            <a:lstStyle/>
            <a:p>
              <a:endParaRPr lang="en-US"/>
            </a:p>
          </p:txBody>
        </p:sp>
        <p:sp>
          <p:nvSpPr>
            <p:cNvPr id="16395" name="Line 8"/>
            <p:cNvSpPr>
              <a:spLocks noChangeShapeType="1"/>
            </p:cNvSpPr>
            <p:nvPr/>
          </p:nvSpPr>
          <p:spPr bwMode="auto">
            <a:xfrm>
              <a:off x="2590800" y="5005538"/>
              <a:ext cx="1752600" cy="151237"/>
            </a:xfrm>
            <a:prstGeom prst="line">
              <a:avLst/>
            </a:prstGeom>
            <a:noFill/>
            <a:ln w="28575" cap="rnd">
              <a:solidFill>
                <a:schemeClr val="accent2"/>
              </a:solidFill>
              <a:prstDash val="sysDash"/>
              <a:round/>
              <a:headEnd/>
              <a:tailEnd/>
            </a:ln>
            <a:effectLst/>
          </p:spPr>
          <p:txBody>
            <a:bodyPr wrap="none" anchor="ctr"/>
            <a:lstStyle/>
            <a:p>
              <a:endParaRPr lang="en-US"/>
            </a:p>
          </p:txBody>
        </p:sp>
        <p:sp>
          <p:nvSpPr>
            <p:cNvPr id="16421" name="Line 34"/>
            <p:cNvSpPr>
              <a:spLocks noChangeShapeType="1"/>
            </p:cNvSpPr>
            <p:nvPr/>
          </p:nvSpPr>
          <p:spPr bwMode="auto">
            <a:xfrm flipV="1">
              <a:off x="4391890" y="4984678"/>
              <a:ext cx="484909" cy="149442"/>
            </a:xfrm>
            <a:prstGeom prst="line">
              <a:avLst/>
            </a:prstGeom>
            <a:noFill/>
            <a:ln w="28575">
              <a:solidFill>
                <a:srgbClr val="FF6600"/>
              </a:solidFill>
              <a:round/>
              <a:headEnd/>
              <a:tailEnd type="triangle" w="med" len="med"/>
            </a:ln>
            <a:effectLst/>
          </p:spPr>
          <p:txBody>
            <a:bodyPr wrap="none" anchor="ctr"/>
            <a:lstStyle/>
            <a:p>
              <a:endParaRPr lang="en-US"/>
            </a:p>
          </p:txBody>
        </p:sp>
        <p:sp>
          <p:nvSpPr>
            <p:cNvPr id="58" name="Line 34"/>
            <p:cNvSpPr>
              <a:spLocks noChangeShapeType="1"/>
            </p:cNvSpPr>
            <p:nvPr/>
          </p:nvSpPr>
          <p:spPr bwMode="auto">
            <a:xfrm>
              <a:off x="4343400" y="5181599"/>
              <a:ext cx="685800" cy="71437"/>
            </a:xfrm>
            <a:prstGeom prst="line">
              <a:avLst/>
            </a:prstGeom>
            <a:noFill/>
            <a:ln w="28575">
              <a:solidFill>
                <a:srgbClr val="FF6600"/>
              </a:solidFill>
              <a:round/>
              <a:headEnd/>
              <a:tailEnd type="triangle" w="med" len="med"/>
            </a:ln>
            <a:effectLst/>
          </p:spPr>
          <p:txBody>
            <a:bodyPr wrap="none" anchor="ctr"/>
            <a:lstStyle/>
            <a:p>
              <a:endParaRPr lang="en-US"/>
            </a:p>
          </p:txBody>
        </p:sp>
        <p:sp>
          <p:nvSpPr>
            <p:cNvPr id="59" name="Line 34"/>
            <p:cNvSpPr>
              <a:spLocks noChangeShapeType="1"/>
            </p:cNvSpPr>
            <p:nvPr/>
          </p:nvSpPr>
          <p:spPr bwMode="auto">
            <a:xfrm>
              <a:off x="4465638" y="5217317"/>
              <a:ext cx="321540" cy="116683"/>
            </a:xfrm>
            <a:prstGeom prst="line">
              <a:avLst/>
            </a:prstGeom>
            <a:noFill/>
            <a:ln w="28575">
              <a:solidFill>
                <a:srgbClr val="FF6600"/>
              </a:solidFill>
              <a:round/>
              <a:headEnd/>
              <a:tailEnd type="triangle" w="med" len="med"/>
            </a:ln>
            <a:effectLst/>
          </p:spPr>
          <p:txBody>
            <a:bodyPr wrap="none" anchor="ctr"/>
            <a:lstStyle/>
            <a:p>
              <a:endParaRPr lang="en-US"/>
            </a:p>
          </p:txBody>
        </p:sp>
        <p:sp>
          <p:nvSpPr>
            <p:cNvPr id="60" name="Line 34"/>
            <p:cNvSpPr>
              <a:spLocks noChangeShapeType="1"/>
            </p:cNvSpPr>
            <p:nvPr/>
          </p:nvSpPr>
          <p:spPr bwMode="auto">
            <a:xfrm flipV="1">
              <a:off x="6629400" y="4242375"/>
              <a:ext cx="395288" cy="336552"/>
            </a:xfrm>
            <a:prstGeom prst="line">
              <a:avLst/>
            </a:prstGeom>
            <a:noFill/>
            <a:ln w="28575">
              <a:solidFill>
                <a:srgbClr val="FF6600"/>
              </a:solidFill>
              <a:round/>
              <a:headEnd/>
              <a:tailEnd type="triangle" w="med" len="med"/>
            </a:ln>
            <a:effectLst/>
          </p:spPr>
          <p:txBody>
            <a:bodyPr wrap="none" anchor="ctr"/>
            <a:lstStyle/>
            <a:p>
              <a:endParaRPr lang="en-US"/>
            </a:p>
          </p:txBody>
        </p:sp>
        <p:sp>
          <p:nvSpPr>
            <p:cNvPr id="61" name="Line 34"/>
            <p:cNvSpPr>
              <a:spLocks noChangeShapeType="1"/>
            </p:cNvSpPr>
            <p:nvPr/>
          </p:nvSpPr>
          <p:spPr bwMode="auto">
            <a:xfrm flipV="1">
              <a:off x="6643688" y="4578927"/>
              <a:ext cx="762000" cy="17735"/>
            </a:xfrm>
            <a:prstGeom prst="line">
              <a:avLst/>
            </a:prstGeom>
            <a:noFill/>
            <a:ln w="28575">
              <a:solidFill>
                <a:srgbClr val="FF6600"/>
              </a:solidFill>
              <a:round/>
              <a:headEnd/>
              <a:tailEnd type="triangle" w="med" len="med"/>
            </a:ln>
            <a:effectLst/>
          </p:spPr>
          <p:txBody>
            <a:bodyPr wrap="none" anchor="ctr"/>
            <a:lstStyle/>
            <a:p>
              <a:endParaRPr lang="en-US"/>
            </a:p>
          </p:txBody>
        </p:sp>
        <p:sp>
          <p:nvSpPr>
            <p:cNvPr id="62" name="Line 34"/>
            <p:cNvSpPr>
              <a:spLocks noChangeShapeType="1"/>
            </p:cNvSpPr>
            <p:nvPr/>
          </p:nvSpPr>
          <p:spPr bwMode="auto">
            <a:xfrm>
              <a:off x="6643688" y="4596662"/>
              <a:ext cx="762000" cy="231648"/>
            </a:xfrm>
            <a:prstGeom prst="line">
              <a:avLst/>
            </a:prstGeom>
            <a:noFill/>
            <a:ln w="28575">
              <a:solidFill>
                <a:srgbClr val="FF6600"/>
              </a:solidFill>
              <a:round/>
              <a:headEnd/>
              <a:tailEnd type="triangle" w="med" len="med"/>
            </a:ln>
            <a:effectLst/>
          </p:spPr>
          <p:txBody>
            <a:bodyPr wrap="none" anchor="ctr"/>
            <a:lstStyle/>
            <a:p>
              <a:endParaRPr lang="en-US"/>
            </a:p>
          </p:txBody>
        </p:sp>
        <p:sp>
          <p:nvSpPr>
            <p:cNvPr id="63" name="Line 34"/>
            <p:cNvSpPr>
              <a:spLocks noChangeShapeType="1"/>
            </p:cNvSpPr>
            <p:nvPr/>
          </p:nvSpPr>
          <p:spPr bwMode="auto">
            <a:xfrm>
              <a:off x="6643688" y="4596662"/>
              <a:ext cx="1052512" cy="484909"/>
            </a:xfrm>
            <a:prstGeom prst="line">
              <a:avLst/>
            </a:prstGeom>
            <a:noFill/>
            <a:ln w="28575">
              <a:solidFill>
                <a:srgbClr val="0070C0"/>
              </a:solidFill>
              <a:round/>
              <a:headEnd/>
              <a:tailEnd type="triangle" w="med" len="med"/>
            </a:ln>
            <a:effectLst/>
          </p:spPr>
          <p:txBody>
            <a:bodyPr wrap="none" anchor="ctr"/>
            <a:lstStyle/>
            <a:p>
              <a:endParaRPr lang="en-US"/>
            </a:p>
          </p:txBody>
        </p:sp>
      </p:grpSp>
      <p:grpSp>
        <p:nvGrpSpPr>
          <p:cNvPr id="16" name="Group 15"/>
          <p:cNvGrpSpPr/>
          <p:nvPr/>
        </p:nvGrpSpPr>
        <p:grpSpPr>
          <a:xfrm>
            <a:off x="3795712" y="4876799"/>
            <a:ext cx="3748088" cy="847575"/>
            <a:chOff x="3887788" y="4816871"/>
            <a:chExt cx="3517900" cy="666582"/>
          </a:xfrm>
        </p:grpSpPr>
        <p:graphicFrame>
          <p:nvGraphicFramePr>
            <p:cNvPr id="16412" name="Object 25"/>
            <p:cNvGraphicFramePr>
              <a:graphicFrameLocks noChangeAspect="1"/>
            </p:cNvGraphicFramePr>
            <p:nvPr>
              <p:extLst>
                <p:ext uri="{D42A27DB-BD31-4B8C-83A1-F6EECF244321}">
                  <p14:modId xmlns:p14="http://schemas.microsoft.com/office/powerpoint/2010/main" val="2935802163"/>
                </p:ext>
              </p:extLst>
            </p:nvPr>
          </p:nvGraphicFramePr>
          <p:xfrm>
            <a:off x="6966560" y="4816871"/>
            <a:ext cx="439128" cy="509389"/>
          </p:xfrm>
          <a:graphic>
            <a:graphicData uri="http://schemas.openxmlformats.org/presentationml/2006/ole">
              <mc:AlternateContent xmlns:mc="http://schemas.openxmlformats.org/markup-compatibility/2006">
                <mc:Choice xmlns:v="urn:schemas-microsoft-com:vml" Requires="v">
                  <p:oleObj spid="_x0000_s191506" name="Equation" r:id="rId3" imgW="203040" imgH="253800" progId="Equation.3">
                    <p:embed/>
                  </p:oleObj>
                </mc:Choice>
                <mc:Fallback>
                  <p:oleObj name="Equation" r:id="rId3" imgW="203040" imgH="253800" progId="Equation.3">
                    <p:embed/>
                    <p:pic>
                      <p:nvPicPr>
                        <p:cNvPr id="0" name=""/>
                        <p:cNvPicPr>
                          <a:picLocks noChangeAspect="1" noChangeArrowheads="1"/>
                        </p:cNvPicPr>
                        <p:nvPr/>
                      </p:nvPicPr>
                      <p:blipFill>
                        <a:blip r:embed="rId4"/>
                        <a:srcRect/>
                        <a:stretch>
                          <a:fillRect/>
                        </a:stretch>
                      </p:blipFill>
                      <p:spPr bwMode="auto">
                        <a:xfrm>
                          <a:off x="6966560" y="4816871"/>
                          <a:ext cx="439128" cy="509389"/>
                        </a:xfrm>
                        <a:prstGeom prst="rect">
                          <a:avLst/>
                        </a:prstGeom>
                        <a:noFill/>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605131401"/>
                </p:ext>
              </p:extLst>
            </p:nvPr>
          </p:nvGraphicFramePr>
          <p:xfrm>
            <a:off x="3887788" y="4936728"/>
            <a:ext cx="500641" cy="546725"/>
          </p:xfrm>
          <a:graphic>
            <a:graphicData uri="http://schemas.openxmlformats.org/presentationml/2006/ole">
              <mc:AlternateContent xmlns:mc="http://schemas.openxmlformats.org/markup-compatibility/2006">
                <mc:Choice xmlns:v="urn:schemas-microsoft-com:vml" Requires="v">
                  <p:oleObj spid="_x0000_s191507" name="Equation" r:id="rId5" imgW="215640" imgH="253800" progId="Equation.3">
                    <p:embed/>
                  </p:oleObj>
                </mc:Choice>
                <mc:Fallback>
                  <p:oleObj name="Equation" r:id="rId5" imgW="215640" imgH="253800" progId="Equation.3">
                    <p:embed/>
                    <p:pic>
                      <p:nvPicPr>
                        <p:cNvPr id="0" name=""/>
                        <p:cNvPicPr>
                          <a:picLocks noChangeAspect="1" noChangeArrowheads="1"/>
                        </p:cNvPicPr>
                        <p:nvPr/>
                      </p:nvPicPr>
                      <p:blipFill>
                        <a:blip r:embed="rId6"/>
                        <a:srcRect/>
                        <a:stretch>
                          <a:fillRect/>
                        </a:stretch>
                      </p:blipFill>
                      <p:spPr bwMode="auto">
                        <a:xfrm>
                          <a:off x="3887788" y="4936728"/>
                          <a:ext cx="500641" cy="546725"/>
                        </a:xfrm>
                        <a:prstGeom prst="rect">
                          <a:avLst/>
                        </a:prstGeom>
                        <a:noFill/>
                        <a:ln>
                          <a:noFill/>
                        </a:ln>
                      </p:spPr>
                    </p:pic>
                  </p:oleObj>
                </mc:Fallback>
              </mc:AlternateContent>
            </a:graphicData>
          </a:graphic>
        </p:graphicFrame>
      </p:grpSp>
      <p:sp>
        <p:nvSpPr>
          <p:cNvPr id="17" name="Date Placeholder 16"/>
          <p:cNvSpPr>
            <a:spLocks noGrp="1"/>
          </p:cNvSpPr>
          <p:nvPr>
            <p:ph type="dt" sz="half" idx="10"/>
          </p:nvPr>
        </p:nvSpPr>
        <p:spPr/>
        <p:txBody>
          <a:bodyPr/>
          <a:lstStyle/>
          <a:p>
            <a:pPr>
              <a:defRPr/>
            </a:pPr>
            <a:r>
              <a:rPr lang="en-US" smtClean="0"/>
              <a:t>December 3, 2011</a:t>
            </a:r>
            <a:endParaRPr lang="en-US" dirty="0"/>
          </a:p>
        </p:txBody>
      </p:sp>
    </p:spTree>
    <p:extLst>
      <p:ext uri="{BB962C8B-B14F-4D97-AF65-F5344CB8AC3E}">
        <p14:creationId xmlns:p14="http://schemas.microsoft.com/office/powerpoint/2010/main" val="96014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December 3, 2011</a:t>
            </a:r>
            <a:endParaRPr lang="en-US"/>
          </a:p>
        </p:txBody>
      </p:sp>
      <p:sp>
        <p:nvSpPr>
          <p:cNvPr id="5" name="Footer Placeholder 4"/>
          <p:cNvSpPr>
            <a:spLocks noGrp="1"/>
          </p:cNvSpPr>
          <p:nvPr>
            <p:ph type="ftr" sz="quarter" idx="11"/>
          </p:nvPr>
        </p:nvSpPr>
        <p:spPr/>
        <p:txBody>
          <a:bodyPr/>
          <a:lstStyle/>
          <a:p>
            <a:pPr>
              <a:defRPr/>
            </a:pPr>
            <a:r>
              <a:rPr lang="en-US" smtClean="0"/>
              <a:t>Kamae Fest</a:t>
            </a:r>
            <a:endParaRPr lang="en-US"/>
          </a:p>
        </p:txBody>
      </p:sp>
      <p:pic>
        <p:nvPicPr>
          <p:cNvPr id="1280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2244">
            <a:off x="53463" y="-261879"/>
            <a:ext cx="8383211" cy="7657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5800" y="115669"/>
            <a:ext cx="6878806" cy="646331"/>
          </a:xfrm>
          <a:prstGeom prst="rect">
            <a:avLst/>
          </a:prstGeom>
          <a:noFill/>
        </p:spPr>
        <p:txBody>
          <a:bodyPr wrap="none" rtlCol="0">
            <a:spAutoFit/>
          </a:bodyPr>
          <a:lstStyle/>
          <a:p>
            <a:r>
              <a:rPr lang="en-US" sz="3600" b="1" kern="0" dirty="0">
                <a:solidFill>
                  <a:srgbClr val="FF6600"/>
                </a:solidFill>
                <a:latin typeface="Arial"/>
                <a:ea typeface="+mj-ea"/>
                <a:cs typeface="+mj-cs"/>
              </a:rPr>
              <a:t>BABAR </a:t>
            </a:r>
            <a:r>
              <a:rPr lang="en-US" sz="3600" b="1" kern="0" dirty="0" smtClean="0">
                <a:solidFill>
                  <a:srgbClr val="FF6600"/>
                </a:solidFill>
                <a:latin typeface="Arial"/>
                <a:ea typeface="+mj-ea"/>
                <a:cs typeface="+mj-cs"/>
              </a:rPr>
              <a:t>Detector  1999 — 2008</a:t>
            </a:r>
            <a:endParaRPr lang="en-US" dirty="0"/>
          </a:p>
        </p:txBody>
      </p:sp>
    </p:spTree>
    <p:extLst>
      <p:ext uri="{BB962C8B-B14F-4D97-AF65-F5344CB8AC3E}">
        <p14:creationId xmlns:p14="http://schemas.microsoft.com/office/powerpoint/2010/main" val="22500434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66800" y="2281238"/>
            <a:ext cx="6110288" cy="3814762"/>
            <a:chOff x="1066800" y="2281238"/>
            <a:chExt cx="6110288" cy="3814762"/>
          </a:xfrm>
        </p:grpSpPr>
        <p:sp>
          <p:nvSpPr>
            <p:cNvPr id="11272" name="Text Box 5"/>
            <p:cNvSpPr txBox="1">
              <a:spLocks noChangeArrowheads="1"/>
            </p:cNvSpPr>
            <p:nvPr/>
          </p:nvSpPr>
          <p:spPr bwMode="auto">
            <a:xfrm>
              <a:off x="1790700" y="4724400"/>
              <a:ext cx="342900" cy="584200"/>
            </a:xfrm>
            <a:prstGeom prst="rect">
              <a:avLst/>
            </a:prstGeom>
            <a:noFill/>
            <a:ln w="12700">
              <a:noFill/>
              <a:miter lim="800000"/>
              <a:headEnd/>
              <a:tailEnd/>
            </a:ln>
            <a:effectLst/>
          </p:spPr>
          <p:txBody>
            <a:bodyPr>
              <a:spAutoFit/>
            </a:bodyPr>
            <a:lstStyle/>
            <a:p>
              <a:r>
                <a:rPr lang="en-US" sz="3200" b="1" i="1">
                  <a:solidFill>
                    <a:schemeClr val="tx1"/>
                  </a:solidFill>
                  <a:latin typeface="Symbol" pitchFamily="18" charset="2"/>
                </a:rPr>
                <a:t>g</a:t>
              </a:r>
            </a:p>
          </p:txBody>
        </p:sp>
        <p:grpSp>
          <p:nvGrpSpPr>
            <p:cNvPr id="4" name="Group 3"/>
            <p:cNvGrpSpPr/>
            <p:nvPr/>
          </p:nvGrpSpPr>
          <p:grpSpPr>
            <a:xfrm>
              <a:off x="1066800" y="2281238"/>
              <a:ext cx="6110288" cy="3814762"/>
              <a:chOff x="1066800" y="2227263"/>
              <a:chExt cx="6110288" cy="3814762"/>
            </a:xfrm>
          </p:grpSpPr>
          <p:sp>
            <p:nvSpPr>
              <p:cNvPr id="11271" name="Freeform 4"/>
              <p:cNvSpPr>
                <a:spLocks/>
              </p:cNvSpPr>
              <p:nvPr/>
            </p:nvSpPr>
            <p:spPr bwMode="auto">
              <a:xfrm>
                <a:off x="1427163" y="2227263"/>
                <a:ext cx="5749925" cy="3081337"/>
              </a:xfrm>
              <a:custGeom>
                <a:avLst/>
                <a:gdLst>
                  <a:gd name="T0" fmla="*/ 0 w 2018"/>
                  <a:gd name="T1" fmla="*/ 2147483647 h 754"/>
                  <a:gd name="T2" fmla="*/ 2147483647 w 2018"/>
                  <a:gd name="T3" fmla="*/ 0 h 754"/>
                  <a:gd name="T4" fmla="*/ 2147483647 w 2018"/>
                  <a:gd name="T5" fmla="*/ 2147483647 h 754"/>
                  <a:gd name="T6" fmla="*/ 0 w 2018"/>
                  <a:gd name="T7" fmla="*/ 2147483647 h 7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18" h="754">
                    <a:moveTo>
                      <a:pt x="0" y="754"/>
                    </a:moveTo>
                    <a:lnTo>
                      <a:pt x="545" y="0"/>
                    </a:lnTo>
                    <a:lnTo>
                      <a:pt x="2018" y="745"/>
                    </a:lnTo>
                    <a:lnTo>
                      <a:pt x="0" y="754"/>
                    </a:lnTo>
                    <a:close/>
                  </a:path>
                </a:pathLst>
              </a:custGeom>
              <a:noFill/>
              <a:ln w="28575" cap="flat" cmpd="sng">
                <a:solidFill>
                  <a:schemeClr val="tx1"/>
                </a:solidFill>
                <a:prstDash val="solid"/>
                <a:round/>
                <a:headEnd/>
                <a:tailEnd/>
              </a:ln>
              <a:effectLst/>
            </p:spPr>
            <p:txBody>
              <a:bodyPr lIns="92075" tIns="46038" rIns="92075" bIns="46038" anchor="ctr">
                <a:spAutoFit/>
              </a:bodyPr>
              <a:lstStyle/>
              <a:p>
                <a:endParaRPr lang="en-US"/>
              </a:p>
            </p:txBody>
          </p:sp>
          <p:sp>
            <p:nvSpPr>
              <p:cNvPr id="11273" name="Text Box 6"/>
              <p:cNvSpPr txBox="1">
                <a:spLocks noChangeArrowheads="1"/>
              </p:cNvSpPr>
              <p:nvPr/>
            </p:nvSpPr>
            <p:spPr bwMode="auto">
              <a:xfrm>
                <a:off x="6248400" y="4800600"/>
                <a:ext cx="571500" cy="584200"/>
              </a:xfrm>
              <a:prstGeom prst="rect">
                <a:avLst/>
              </a:prstGeom>
              <a:noFill/>
              <a:ln w="12700">
                <a:noFill/>
                <a:miter lim="800000"/>
                <a:headEnd/>
                <a:tailEnd/>
              </a:ln>
              <a:effectLst/>
            </p:spPr>
            <p:txBody>
              <a:bodyPr>
                <a:spAutoFit/>
              </a:bodyPr>
              <a:lstStyle/>
              <a:p>
                <a:r>
                  <a:rPr lang="en-US" sz="3200" b="1" i="1">
                    <a:solidFill>
                      <a:schemeClr val="tx1"/>
                    </a:solidFill>
                    <a:latin typeface="Symbol" pitchFamily="18" charset="2"/>
                  </a:rPr>
                  <a:t>b</a:t>
                </a:r>
              </a:p>
            </p:txBody>
          </p:sp>
          <p:sp>
            <p:nvSpPr>
              <p:cNvPr id="11274" name="Text Box 7"/>
              <p:cNvSpPr txBox="1">
                <a:spLocks noChangeArrowheads="1"/>
              </p:cNvSpPr>
              <p:nvPr/>
            </p:nvSpPr>
            <p:spPr bwMode="auto">
              <a:xfrm>
                <a:off x="2895600" y="2387600"/>
                <a:ext cx="569913" cy="584200"/>
              </a:xfrm>
              <a:prstGeom prst="rect">
                <a:avLst/>
              </a:prstGeom>
              <a:noFill/>
              <a:ln w="12700">
                <a:noFill/>
                <a:miter lim="800000"/>
                <a:headEnd/>
                <a:tailEnd/>
              </a:ln>
              <a:effectLst/>
            </p:spPr>
            <p:txBody>
              <a:bodyPr>
                <a:spAutoFit/>
              </a:bodyPr>
              <a:lstStyle/>
              <a:p>
                <a:r>
                  <a:rPr lang="en-US" sz="3200" b="1" i="1">
                    <a:solidFill>
                      <a:schemeClr val="tx1"/>
                    </a:solidFill>
                    <a:latin typeface="Symbol" pitchFamily="18" charset="2"/>
                  </a:rPr>
                  <a:t>a</a:t>
                </a:r>
              </a:p>
            </p:txBody>
          </p:sp>
          <p:sp>
            <p:nvSpPr>
              <p:cNvPr id="11282" name="Text Box 15"/>
              <p:cNvSpPr txBox="1">
                <a:spLocks noChangeArrowheads="1"/>
              </p:cNvSpPr>
              <p:nvPr/>
            </p:nvSpPr>
            <p:spPr bwMode="auto">
              <a:xfrm>
                <a:off x="1066800" y="3330575"/>
                <a:ext cx="889000" cy="708025"/>
              </a:xfrm>
              <a:prstGeom prst="rect">
                <a:avLst/>
              </a:prstGeom>
              <a:noFill/>
              <a:ln w="9525">
                <a:noFill/>
                <a:miter lim="800000"/>
                <a:headEnd/>
                <a:tailEnd/>
              </a:ln>
              <a:effectLst/>
            </p:spPr>
            <p:txBody>
              <a:bodyPr wrap="none">
                <a:spAutoFit/>
              </a:bodyPr>
              <a:lstStyle/>
              <a:p>
                <a:r>
                  <a:rPr lang="en-US" sz="4000" dirty="0" err="1">
                    <a:solidFill>
                      <a:schemeClr val="accent2"/>
                    </a:solidFill>
                  </a:rPr>
                  <a:t>V</a:t>
                </a:r>
                <a:r>
                  <a:rPr lang="en-US" sz="4000" baseline="-25000" dirty="0" err="1">
                    <a:solidFill>
                      <a:schemeClr val="accent2"/>
                    </a:solidFill>
                  </a:rPr>
                  <a:t>ub</a:t>
                </a:r>
                <a:endParaRPr lang="en-CA" sz="4000" baseline="-25000" dirty="0">
                  <a:solidFill>
                    <a:schemeClr val="accent2"/>
                  </a:solidFill>
                </a:endParaRPr>
              </a:p>
            </p:txBody>
          </p:sp>
          <p:sp>
            <p:nvSpPr>
              <p:cNvPr id="11283" name="Text Box 16"/>
              <p:cNvSpPr txBox="1">
                <a:spLocks noChangeArrowheads="1"/>
              </p:cNvSpPr>
              <p:nvPr/>
            </p:nvSpPr>
            <p:spPr bwMode="auto">
              <a:xfrm>
                <a:off x="4267200" y="5334000"/>
                <a:ext cx="889000" cy="708025"/>
              </a:xfrm>
              <a:prstGeom prst="rect">
                <a:avLst/>
              </a:prstGeom>
              <a:noFill/>
              <a:ln w="9525">
                <a:noFill/>
                <a:miter lim="800000"/>
                <a:headEnd/>
                <a:tailEnd/>
              </a:ln>
              <a:effectLst/>
            </p:spPr>
            <p:txBody>
              <a:bodyPr wrap="none">
                <a:spAutoFit/>
              </a:bodyPr>
              <a:lstStyle/>
              <a:p>
                <a:r>
                  <a:rPr lang="en-US" sz="4000">
                    <a:solidFill>
                      <a:schemeClr val="accent2"/>
                    </a:solidFill>
                  </a:rPr>
                  <a:t>V</a:t>
                </a:r>
                <a:r>
                  <a:rPr lang="en-US" sz="4000" baseline="-25000">
                    <a:solidFill>
                      <a:schemeClr val="accent2"/>
                    </a:solidFill>
                  </a:rPr>
                  <a:t>cb</a:t>
                </a:r>
                <a:endParaRPr lang="en-CA" sz="4000" baseline="-25000">
                  <a:solidFill>
                    <a:schemeClr val="accent2"/>
                  </a:solidFill>
                </a:endParaRPr>
              </a:p>
            </p:txBody>
          </p:sp>
          <p:sp>
            <p:nvSpPr>
              <p:cNvPr id="11284" name="Text Box 17"/>
              <p:cNvSpPr txBox="1">
                <a:spLocks noChangeArrowheads="1"/>
              </p:cNvSpPr>
              <p:nvPr/>
            </p:nvSpPr>
            <p:spPr bwMode="auto">
              <a:xfrm>
                <a:off x="5056188" y="3201988"/>
                <a:ext cx="811212" cy="1446212"/>
              </a:xfrm>
              <a:prstGeom prst="rect">
                <a:avLst/>
              </a:prstGeom>
              <a:noFill/>
              <a:ln w="9525">
                <a:noFill/>
                <a:miter lim="800000"/>
                <a:headEnd/>
                <a:tailEnd/>
              </a:ln>
              <a:effectLst/>
            </p:spPr>
            <p:txBody>
              <a:bodyPr wrap="none">
                <a:spAutoFit/>
              </a:bodyPr>
              <a:lstStyle/>
              <a:p>
                <a:r>
                  <a:rPr lang="en-US" sz="4000">
                    <a:solidFill>
                      <a:schemeClr val="accent2"/>
                    </a:solidFill>
                  </a:rPr>
                  <a:t>V</a:t>
                </a:r>
                <a:r>
                  <a:rPr lang="en-US" sz="4000" baseline="-25000">
                    <a:solidFill>
                      <a:schemeClr val="accent2"/>
                    </a:solidFill>
                  </a:rPr>
                  <a:t>td</a:t>
                </a:r>
                <a:endParaRPr lang="en-CA" sz="4000" baseline="-25000">
                  <a:solidFill>
                    <a:schemeClr val="accent2"/>
                  </a:solidFill>
                </a:endParaRPr>
              </a:p>
              <a:p>
                <a:endParaRPr lang="en-CA" sz="4800"/>
              </a:p>
            </p:txBody>
          </p:sp>
        </p:grpSp>
      </p:grpSp>
      <p:sp>
        <p:nvSpPr>
          <p:cNvPr id="11267" name="Footer Placeholder 3"/>
          <p:cNvSpPr>
            <a:spLocks noGrp="1"/>
          </p:cNvSpPr>
          <p:nvPr>
            <p:ph type="ftr" sz="quarter" idx="11"/>
          </p:nvPr>
        </p:nvSpPr>
        <p:spPr>
          <a:noFill/>
          <a:ln>
            <a:miter lim="800000"/>
            <a:headEnd/>
            <a:tailEnd/>
          </a:ln>
        </p:spPr>
        <p:txBody>
          <a:bodyPr/>
          <a:lstStyle/>
          <a:p>
            <a:r>
              <a:rPr lang="en-US" smtClean="0"/>
              <a:t>Kamae Fest</a:t>
            </a:r>
          </a:p>
        </p:txBody>
      </p:sp>
      <p:sp>
        <p:nvSpPr>
          <p:cNvPr id="11269" name="Rectangle 2"/>
          <p:cNvSpPr>
            <a:spLocks noChangeArrowheads="1"/>
          </p:cNvSpPr>
          <p:nvPr/>
        </p:nvSpPr>
        <p:spPr bwMode="auto">
          <a:xfrm>
            <a:off x="609600" y="990600"/>
            <a:ext cx="6934200" cy="319088"/>
          </a:xfrm>
          <a:prstGeom prst="rect">
            <a:avLst/>
          </a:prstGeom>
          <a:solidFill>
            <a:schemeClr val="bg1"/>
          </a:solidFill>
          <a:ln w="9525">
            <a:noFill/>
            <a:miter lim="800000"/>
            <a:headEnd/>
            <a:tailEnd/>
          </a:ln>
          <a:effectLst/>
        </p:spPr>
        <p:txBody>
          <a:bodyPr wrap="none" anchor="ctr"/>
          <a:lstStyle/>
          <a:p>
            <a:endParaRPr lang="en-US"/>
          </a:p>
        </p:txBody>
      </p:sp>
      <p:sp>
        <p:nvSpPr>
          <p:cNvPr id="11270" name="Rectangle 3"/>
          <p:cNvSpPr>
            <a:spLocks noGrp="1" noChangeArrowheads="1"/>
          </p:cNvSpPr>
          <p:nvPr>
            <p:ph type="title"/>
          </p:nvPr>
        </p:nvSpPr>
        <p:spPr>
          <a:xfrm>
            <a:off x="457200" y="228600"/>
            <a:ext cx="8294688" cy="457200"/>
          </a:xfrm>
        </p:spPr>
        <p:txBody>
          <a:bodyPr/>
          <a:lstStyle/>
          <a:p>
            <a:r>
              <a:rPr lang="en-US" sz="3200" i="1" dirty="0" smtClean="0"/>
              <a:t>Measuring CKM angles in the B</a:t>
            </a:r>
            <a:r>
              <a:rPr lang="en-US" sz="3200" i="1" baseline="30000" dirty="0" smtClean="0"/>
              <a:t>0</a:t>
            </a:r>
            <a:r>
              <a:rPr lang="en-US" sz="3200" i="1" baseline="-25000" dirty="0" smtClean="0"/>
              <a:t>d</a:t>
            </a:r>
            <a:r>
              <a:rPr lang="en-US" sz="3200" i="1" dirty="0" smtClean="0"/>
              <a:t> system</a:t>
            </a:r>
            <a:endParaRPr lang="en-US" sz="2800" baseline="-25000" dirty="0" smtClean="0"/>
          </a:p>
        </p:txBody>
      </p:sp>
      <p:grpSp>
        <p:nvGrpSpPr>
          <p:cNvPr id="3" name="Group 2"/>
          <p:cNvGrpSpPr/>
          <p:nvPr/>
        </p:nvGrpSpPr>
        <p:grpSpPr>
          <a:xfrm>
            <a:off x="241436" y="1447800"/>
            <a:ext cx="8597764" cy="5080000"/>
            <a:chOff x="304800" y="1447800"/>
            <a:chExt cx="8597764" cy="5080000"/>
          </a:xfrm>
        </p:grpSpPr>
        <p:sp>
          <p:nvSpPr>
            <p:cNvPr id="11276" name="Text Box 9"/>
            <p:cNvSpPr txBox="1">
              <a:spLocks noChangeArrowheads="1"/>
            </p:cNvSpPr>
            <p:nvPr/>
          </p:nvSpPr>
          <p:spPr bwMode="auto">
            <a:xfrm>
              <a:off x="6780076" y="5410200"/>
              <a:ext cx="2122488" cy="609600"/>
            </a:xfrm>
            <a:prstGeom prst="rect">
              <a:avLst/>
            </a:prstGeom>
            <a:solidFill>
              <a:srgbClr val="CCFFCC"/>
            </a:solidFill>
            <a:ln w="9525">
              <a:noFill/>
              <a:miter lim="800000"/>
              <a:headEnd/>
              <a:tailEnd/>
            </a:ln>
            <a:effectLst/>
          </p:spPr>
          <p:txBody>
            <a:bodyPr>
              <a:spAutoFit/>
            </a:bodyPr>
            <a:lstStyle/>
            <a:p>
              <a:pPr>
                <a:lnSpc>
                  <a:spcPct val="70000"/>
                </a:lnSpc>
              </a:pPr>
              <a:r>
                <a:rPr lang="en-US" sz="2400" dirty="0">
                  <a:solidFill>
                    <a:srgbClr val="CC0000"/>
                  </a:solidFill>
                </a:rPr>
                <a:t>Very clean</a:t>
              </a:r>
              <a:r>
                <a:rPr lang="en-US" sz="2000" dirty="0">
                  <a:solidFill>
                    <a:srgbClr val="CC0000"/>
                  </a:solidFill>
                </a:rPr>
                <a:t>,</a:t>
              </a:r>
            </a:p>
            <a:p>
              <a:pPr>
                <a:lnSpc>
                  <a:spcPct val="70000"/>
                </a:lnSpc>
              </a:pPr>
              <a:r>
                <a:rPr lang="en-US" sz="2000" dirty="0" err="1">
                  <a:solidFill>
                    <a:srgbClr val="CC0000"/>
                  </a:solidFill>
                </a:rPr>
                <a:t>Eff</a:t>
              </a:r>
              <a:r>
                <a:rPr lang="en-US" sz="2000" dirty="0">
                  <a:solidFill>
                    <a:srgbClr val="CC0000"/>
                  </a:solidFill>
                </a:rPr>
                <a:t>  B.R. ~  10</a:t>
              </a:r>
              <a:r>
                <a:rPr lang="en-US" sz="3600" b="1" baseline="30000" dirty="0">
                  <a:solidFill>
                    <a:srgbClr val="CC0000"/>
                  </a:solidFill>
                </a:rPr>
                <a:t>- 4</a:t>
              </a:r>
              <a:endParaRPr lang="en-CA" sz="3600" b="1" baseline="30000" dirty="0">
                <a:solidFill>
                  <a:srgbClr val="CC0000"/>
                </a:solidFill>
              </a:endParaRPr>
            </a:p>
          </p:txBody>
        </p:sp>
        <p:sp>
          <p:nvSpPr>
            <p:cNvPr id="11280" name="Text Box 13"/>
            <p:cNvSpPr txBox="1">
              <a:spLocks noChangeArrowheads="1"/>
            </p:cNvSpPr>
            <p:nvPr/>
          </p:nvSpPr>
          <p:spPr bwMode="auto">
            <a:xfrm>
              <a:off x="6818313" y="4953000"/>
              <a:ext cx="2032000" cy="523875"/>
            </a:xfrm>
            <a:prstGeom prst="rect">
              <a:avLst/>
            </a:prstGeom>
            <a:solidFill>
              <a:srgbClr val="CCFFCC"/>
            </a:solidFill>
            <a:ln w="9525">
              <a:noFill/>
              <a:miter lim="800000"/>
              <a:headEnd/>
              <a:tailEnd/>
            </a:ln>
            <a:effectLst/>
          </p:spPr>
          <p:txBody>
            <a:bodyPr wrap="none">
              <a:spAutoFit/>
            </a:bodyPr>
            <a:lstStyle/>
            <a:p>
              <a:r>
                <a:rPr lang="en-US" sz="2800" b="1" i="1">
                  <a:solidFill>
                    <a:srgbClr val="CC0000"/>
                  </a:solidFill>
                </a:rPr>
                <a:t>B</a:t>
              </a:r>
              <a:r>
                <a:rPr lang="en-US" sz="2800" b="1" i="1" baseline="30000">
                  <a:solidFill>
                    <a:srgbClr val="CC0000"/>
                  </a:solidFill>
                </a:rPr>
                <a:t>0</a:t>
              </a:r>
              <a:r>
                <a:rPr lang="en-US" sz="2800" b="1" i="1">
                  <a:solidFill>
                    <a:srgbClr val="CC0000"/>
                  </a:solidFill>
                  <a:sym typeface="Symbol" pitchFamily="18" charset="2"/>
                </a:rPr>
                <a:t>J/K</a:t>
              </a:r>
              <a:r>
                <a:rPr lang="en-US" sz="2800" b="1" i="1" baseline="30000">
                  <a:solidFill>
                    <a:srgbClr val="CC0000"/>
                  </a:solidFill>
                  <a:sym typeface="Symbol" pitchFamily="18" charset="2"/>
                </a:rPr>
                <a:t>0</a:t>
              </a:r>
              <a:r>
                <a:rPr lang="en-US" sz="2800" b="1" i="1" baseline="-25000">
                  <a:solidFill>
                    <a:srgbClr val="CC0000"/>
                  </a:solidFill>
                  <a:sym typeface="Symbol" pitchFamily="18" charset="2"/>
                </a:rPr>
                <a:t>S</a:t>
              </a:r>
              <a:endParaRPr lang="en-CA" sz="2800" b="1" i="1" baseline="-25000">
                <a:solidFill>
                  <a:srgbClr val="CC0000"/>
                </a:solidFill>
                <a:sym typeface="Symbol" pitchFamily="18" charset="2"/>
              </a:endParaRPr>
            </a:p>
          </p:txBody>
        </p:sp>
        <p:grpSp>
          <p:nvGrpSpPr>
            <p:cNvPr id="2" name="Group 1"/>
            <p:cNvGrpSpPr/>
            <p:nvPr/>
          </p:nvGrpSpPr>
          <p:grpSpPr>
            <a:xfrm>
              <a:off x="304800" y="1447800"/>
              <a:ext cx="3224213" cy="5080000"/>
              <a:chOff x="304800" y="1447800"/>
              <a:chExt cx="3224213" cy="5080000"/>
            </a:xfrm>
          </p:grpSpPr>
          <p:sp>
            <p:nvSpPr>
              <p:cNvPr id="11277" name="Text Box 10"/>
              <p:cNvSpPr txBox="1">
                <a:spLocks noChangeArrowheads="1"/>
              </p:cNvSpPr>
              <p:nvPr/>
            </p:nvSpPr>
            <p:spPr bwMode="auto">
              <a:xfrm>
                <a:off x="381000" y="1858963"/>
                <a:ext cx="2590800" cy="584200"/>
              </a:xfrm>
              <a:prstGeom prst="rect">
                <a:avLst/>
              </a:prstGeom>
              <a:solidFill>
                <a:srgbClr val="CCFFCC"/>
              </a:solidFill>
              <a:ln w="9525">
                <a:noFill/>
                <a:miter lim="800000"/>
                <a:headEnd/>
                <a:tailEnd/>
              </a:ln>
              <a:effectLst/>
            </p:spPr>
            <p:txBody>
              <a:bodyPr>
                <a:spAutoFit/>
              </a:bodyPr>
              <a:lstStyle/>
              <a:p>
                <a:pPr algn="ctr"/>
                <a:r>
                  <a:rPr lang="en-US" sz="1800">
                    <a:solidFill>
                      <a:srgbClr val="CC0000"/>
                    </a:solidFill>
                  </a:rPr>
                  <a:t>B.R. ~ few 10</a:t>
                </a:r>
                <a:r>
                  <a:rPr lang="en-US" sz="3200" b="1" baseline="30000">
                    <a:solidFill>
                      <a:srgbClr val="CC0000"/>
                    </a:solidFill>
                  </a:rPr>
                  <a:t>- 6</a:t>
                </a:r>
                <a:endParaRPr lang="en-CA" sz="1800">
                  <a:solidFill>
                    <a:srgbClr val="CC0000"/>
                  </a:solidFill>
                </a:endParaRPr>
              </a:p>
            </p:txBody>
          </p:sp>
          <p:sp>
            <p:nvSpPr>
              <p:cNvPr id="11278" name="Text Box 11"/>
              <p:cNvSpPr txBox="1">
                <a:spLocks noChangeArrowheads="1"/>
              </p:cNvSpPr>
              <p:nvPr/>
            </p:nvSpPr>
            <p:spPr bwMode="auto">
              <a:xfrm>
                <a:off x="406400" y="5881688"/>
                <a:ext cx="2794000" cy="646112"/>
              </a:xfrm>
              <a:prstGeom prst="rect">
                <a:avLst/>
              </a:prstGeom>
              <a:solidFill>
                <a:srgbClr val="CCFFCC"/>
              </a:solidFill>
              <a:ln w="9525">
                <a:noFill/>
                <a:miter lim="800000"/>
                <a:headEnd/>
                <a:tailEnd/>
              </a:ln>
              <a:effectLst/>
            </p:spPr>
            <p:txBody>
              <a:bodyPr>
                <a:spAutoFit/>
              </a:bodyPr>
              <a:lstStyle/>
              <a:p>
                <a:r>
                  <a:rPr lang="en-US" sz="1800">
                    <a:solidFill>
                      <a:srgbClr val="CC0000"/>
                    </a:solidFill>
                  </a:rPr>
                  <a:t>Useful BR ~10</a:t>
                </a:r>
                <a:r>
                  <a:rPr lang="en-US" sz="1800" baseline="30000">
                    <a:solidFill>
                      <a:srgbClr val="CC0000"/>
                    </a:solidFill>
                  </a:rPr>
                  <a:t>-7</a:t>
                </a:r>
              </a:p>
              <a:p>
                <a:r>
                  <a:rPr lang="en-US" sz="1800">
                    <a:solidFill>
                      <a:srgbClr val="CC0000"/>
                    </a:solidFill>
                  </a:rPr>
                  <a:t>     Tough!!</a:t>
                </a:r>
                <a:r>
                  <a:rPr lang="en-US">
                    <a:solidFill>
                      <a:srgbClr val="CC0000"/>
                    </a:solidFill>
                  </a:rPr>
                  <a:t>  </a:t>
                </a:r>
                <a:endParaRPr lang="en-CA">
                  <a:solidFill>
                    <a:srgbClr val="CC0000"/>
                  </a:solidFill>
                </a:endParaRPr>
              </a:p>
            </p:txBody>
          </p:sp>
          <p:sp>
            <p:nvSpPr>
              <p:cNvPr id="11279" name="Text Box 12"/>
              <p:cNvSpPr txBox="1">
                <a:spLocks noChangeArrowheads="1"/>
              </p:cNvSpPr>
              <p:nvPr/>
            </p:nvSpPr>
            <p:spPr bwMode="auto">
              <a:xfrm>
                <a:off x="379413" y="1447800"/>
                <a:ext cx="3149600" cy="523875"/>
              </a:xfrm>
              <a:prstGeom prst="rect">
                <a:avLst/>
              </a:prstGeom>
              <a:solidFill>
                <a:srgbClr val="CCFFCC"/>
              </a:solidFill>
              <a:ln w="9525">
                <a:noFill/>
                <a:miter lim="800000"/>
                <a:headEnd/>
                <a:tailEnd/>
              </a:ln>
              <a:effectLst/>
            </p:spPr>
            <p:txBody>
              <a:bodyPr wrap="none">
                <a:spAutoFit/>
              </a:bodyPr>
              <a:lstStyle/>
              <a:p>
                <a:r>
                  <a:rPr lang="en-US" sz="2800" b="1" i="1" dirty="0">
                    <a:solidFill>
                      <a:srgbClr val="CC0000"/>
                    </a:solidFill>
                  </a:rPr>
                  <a:t>B</a:t>
                </a:r>
                <a:r>
                  <a:rPr lang="en-US" sz="2800" b="1" i="1" baseline="30000" dirty="0">
                    <a:solidFill>
                      <a:srgbClr val="CC0000"/>
                    </a:solidFill>
                  </a:rPr>
                  <a:t>0</a:t>
                </a:r>
                <a:r>
                  <a:rPr lang="en-US" sz="2800" b="1" i="1" dirty="0">
                    <a:solidFill>
                      <a:srgbClr val="CC0000"/>
                    </a:solidFill>
                    <a:latin typeface="Times New Roman MT Extra Bold" pitchFamily="18" charset="0"/>
                    <a:sym typeface="Symbol" pitchFamily="18" charset="2"/>
                  </a:rPr>
                  <a:t>, </a:t>
                </a:r>
                <a:r>
                  <a:rPr lang="en-US" sz="2800" b="1" i="1" dirty="0" err="1">
                    <a:solidFill>
                      <a:srgbClr val="CC0000"/>
                    </a:solidFill>
                    <a:latin typeface="Symbol" pitchFamily="18" charset="2"/>
                    <a:sym typeface="Symbol" pitchFamily="18" charset="2"/>
                  </a:rPr>
                  <a:t>rr</a:t>
                </a:r>
                <a:r>
                  <a:rPr lang="en-US" sz="2800" b="1" i="1" dirty="0">
                    <a:solidFill>
                      <a:srgbClr val="CC0000"/>
                    </a:solidFill>
                    <a:latin typeface="Symbol" pitchFamily="18" charset="2"/>
                    <a:sym typeface="Symbol" pitchFamily="18" charset="2"/>
                  </a:rPr>
                  <a:t>, </a:t>
                </a:r>
                <a:r>
                  <a:rPr lang="en-US" sz="2800" b="1" i="1" dirty="0">
                    <a:solidFill>
                      <a:srgbClr val="CC0000"/>
                    </a:solidFill>
                    <a:latin typeface="Times New Roman MT Extra Bold" pitchFamily="18" charset="0"/>
                    <a:sym typeface="Symbol" pitchFamily="18" charset="2"/>
                  </a:rPr>
                  <a:t>, a</a:t>
                </a:r>
                <a:r>
                  <a:rPr lang="en-US" sz="2800" b="1" i="1" baseline="30000" dirty="0">
                    <a:solidFill>
                      <a:srgbClr val="CC0000"/>
                    </a:solidFill>
                    <a:latin typeface="Times New Roman MT Extra Bold" pitchFamily="18" charset="0"/>
                    <a:sym typeface="Symbol" pitchFamily="18" charset="2"/>
                  </a:rPr>
                  <a:t>0</a:t>
                </a:r>
                <a:r>
                  <a:rPr lang="en-US" sz="2800" b="1" i="1" dirty="0">
                    <a:solidFill>
                      <a:srgbClr val="CC0000"/>
                    </a:solidFill>
                    <a:latin typeface="Times New Roman MT Extra Bold" pitchFamily="18" charset="0"/>
                    <a:sym typeface="Symbol" pitchFamily="18" charset="2"/>
                  </a:rPr>
                  <a:t></a:t>
                </a:r>
                <a:endParaRPr lang="en-CA" sz="2800" b="1" i="1" dirty="0">
                  <a:solidFill>
                    <a:srgbClr val="CC0000"/>
                  </a:solidFill>
                  <a:latin typeface="Times New Roman MT Extra Bold" pitchFamily="18" charset="0"/>
                  <a:sym typeface="Symbol" pitchFamily="18" charset="2"/>
                </a:endParaRPr>
              </a:p>
            </p:txBody>
          </p:sp>
          <p:sp>
            <p:nvSpPr>
              <p:cNvPr id="11281" name="Text Box 14"/>
              <p:cNvSpPr txBox="1">
                <a:spLocks noChangeArrowheads="1"/>
              </p:cNvSpPr>
              <p:nvPr/>
            </p:nvSpPr>
            <p:spPr bwMode="auto">
              <a:xfrm>
                <a:off x="304800" y="5410200"/>
                <a:ext cx="1430338" cy="523875"/>
              </a:xfrm>
              <a:prstGeom prst="rect">
                <a:avLst/>
              </a:prstGeom>
              <a:solidFill>
                <a:srgbClr val="CCFFCC"/>
              </a:solidFill>
              <a:ln w="9525">
                <a:noFill/>
                <a:miter lim="800000"/>
                <a:headEnd/>
                <a:tailEnd/>
              </a:ln>
              <a:effectLst/>
            </p:spPr>
            <p:txBody>
              <a:bodyPr wrap="none">
                <a:spAutoFit/>
              </a:bodyPr>
              <a:lstStyle/>
              <a:p>
                <a:r>
                  <a:rPr lang="en-US" sz="2800" b="1" i="1">
                    <a:solidFill>
                      <a:srgbClr val="CC0000"/>
                    </a:solidFill>
                  </a:rPr>
                  <a:t>B</a:t>
                </a:r>
                <a:r>
                  <a:rPr lang="en-US" sz="2800" b="1" i="1" baseline="30000">
                    <a:solidFill>
                      <a:srgbClr val="CC0000"/>
                    </a:solidFill>
                  </a:rPr>
                  <a:t>0</a:t>
                </a:r>
                <a:r>
                  <a:rPr lang="en-US" sz="2800" b="1" i="1">
                    <a:solidFill>
                      <a:srgbClr val="CC0000"/>
                    </a:solidFill>
                    <a:latin typeface="Times New Roman MT Extra Bold" pitchFamily="18" charset="0"/>
                    <a:sym typeface="Symbol" pitchFamily="18" charset="2"/>
                  </a:rPr>
                  <a:t>DK</a:t>
                </a:r>
                <a:endParaRPr lang="en-CA" sz="2800" b="1" i="1">
                  <a:solidFill>
                    <a:srgbClr val="CC0000"/>
                  </a:solidFill>
                  <a:latin typeface="Times New Roman MT Extra Bold" pitchFamily="18" charset="0"/>
                  <a:sym typeface="Symbol" pitchFamily="18" charset="2"/>
                </a:endParaRPr>
              </a:p>
            </p:txBody>
          </p:sp>
        </p:grpSp>
      </p:grpSp>
      <p:sp>
        <p:nvSpPr>
          <p:cNvPr id="426002" name="Text Box 18"/>
          <p:cNvSpPr txBox="1">
            <a:spLocks noChangeArrowheads="1"/>
          </p:cNvSpPr>
          <p:nvPr/>
        </p:nvSpPr>
        <p:spPr bwMode="auto">
          <a:xfrm>
            <a:off x="6324600" y="3136900"/>
            <a:ext cx="2590800" cy="1587500"/>
          </a:xfrm>
          <a:prstGeom prst="rect">
            <a:avLst/>
          </a:prstGeom>
          <a:solidFill>
            <a:srgbClr val="CCECFF"/>
          </a:solidFill>
          <a:ln w="9525">
            <a:noFill/>
            <a:miter lim="800000"/>
            <a:headEnd/>
            <a:tailEnd/>
          </a:ln>
          <a:effectLst/>
        </p:spPr>
        <p:txBody>
          <a:bodyPr>
            <a:spAutoFit/>
          </a:bodyPr>
          <a:lstStyle/>
          <a:p>
            <a:pPr algn="ctr">
              <a:lnSpc>
                <a:spcPct val="110000"/>
              </a:lnSpc>
            </a:pPr>
            <a:r>
              <a:rPr lang="en-US" sz="3600" dirty="0">
                <a:solidFill>
                  <a:schemeClr val="tx1"/>
                </a:solidFill>
              </a:rPr>
              <a:t>~500 fb</a:t>
            </a:r>
            <a:r>
              <a:rPr lang="en-US" sz="3600" baseline="30000" dirty="0">
                <a:solidFill>
                  <a:schemeClr val="tx1"/>
                </a:solidFill>
              </a:rPr>
              <a:t>-1</a:t>
            </a:r>
          </a:p>
          <a:p>
            <a:pPr algn="ctr">
              <a:lnSpc>
                <a:spcPct val="80000"/>
              </a:lnSpc>
            </a:pPr>
            <a:r>
              <a:rPr lang="en-US" sz="3600" dirty="0">
                <a:solidFill>
                  <a:schemeClr val="tx1"/>
                </a:solidFill>
              </a:rPr>
              <a:t>needed</a:t>
            </a:r>
            <a:r>
              <a:rPr lang="en-US" sz="3600" baseline="30000" dirty="0">
                <a:solidFill>
                  <a:schemeClr val="tx1"/>
                </a:solidFill>
              </a:rPr>
              <a:t> </a:t>
            </a:r>
            <a:r>
              <a:rPr lang="en-US" sz="3600" dirty="0">
                <a:solidFill>
                  <a:schemeClr val="tx1"/>
                </a:solidFill>
              </a:rPr>
              <a:t>for a first pass</a:t>
            </a:r>
            <a:endParaRPr lang="en-CA" sz="3600" dirty="0">
              <a:solidFill>
                <a:schemeClr val="tx1"/>
              </a:solidFill>
            </a:endParaRPr>
          </a:p>
        </p:txBody>
      </p:sp>
      <p:graphicFrame>
        <p:nvGraphicFramePr>
          <p:cNvPr id="11286" name="Object 14"/>
          <p:cNvGraphicFramePr>
            <a:graphicFrameLocks noChangeAspect="1"/>
          </p:cNvGraphicFramePr>
          <p:nvPr/>
        </p:nvGraphicFramePr>
        <p:xfrm>
          <a:off x="5507038" y="766763"/>
          <a:ext cx="3311525" cy="1362075"/>
        </p:xfrm>
        <a:graphic>
          <a:graphicData uri="http://schemas.openxmlformats.org/presentationml/2006/ole">
            <mc:AlternateContent xmlns:mc="http://schemas.openxmlformats.org/markup-compatibility/2006">
              <mc:Choice xmlns:v="urn:schemas-microsoft-com:vml" Requires="v">
                <p:oleObj spid="_x0000_s192522" name="Equation" r:id="rId3" imgW="3149600" imgH="1206500" progId="Equation.3">
                  <p:embed/>
                </p:oleObj>
              </mc:Choice>
              <mc:Fallback>
                <p:oleObj name="Equation" r:id="rId3" imgW="3149600" imgH="1206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7038" y="766763"/>
                        <a:ext cx="3311525" cy="1362075"/>
                      </a:xfrm>
                      <a:prstGeom prst="rect">
                        <a:avLst/>
                      </a:prstGeom>
                      <a:noFill/>
                      <a:extLst>
                        <a:ext uri="{909E8E84-426E-40DD-AFC4-6F175D3DCCD1}">
                          <a14:hiddenFill xmlns:a14="http://schemas.microsoft.com/office/drawing/2010/main">
                            <a:solidFill>
                              <a:srgbClr val="FFFF99"/>
                            </a:solidFill>
                          </a14:hiddenFill>
                        </a:ext>
                      </a:extLst>
                    </p:spPr>
                  </p:pic>
                </p:oleObj>
              </mc:Fallback>
            </mc:AlternateContent>
          </a:graphicData>
        </a:graphic>
      </p:graphicFrame>
      <p:grpSp>
        <p:nvGrpSpPr>
          <p:cNvPr id="5" name="Group 4"/>
          <p:cNvGrpSpPr>
            <a:grpSpLocks/>
          </p:cNvGrpSpPr>
          <p:nvPr/>
        </p:nvGrpSpPr>
        <p:grpSpPr bwMode="auto">
          <a:xfrm>
            <a:off x="4114800" y="838200"/>
            <a:ext cx="4800600" cy="1985963"/>
            <a:chOff x="4114800" y="838200"/>
            <a:chExt cx="4800599" cy="1985665"/>
          </a:xfrm>
        </p:grpSpPr>
        <p:sp>
          <p:nvSpPr>
            <p:cNvPr id="11288" name="Text Box 19"/>
            <p:cNvSpPr txBox="1">
              <a:spLocks noChangeArrowheads="1"/>
            </p:cNvSpPr>
            <p:nvPr/>
          </p:nvSpPr>
          <p:spPr bwMode="auto">
            <a:xfrm>
              <a:off x="4114800" y="2362200"/>
              <a:ext cx="4800599" cy="461665"/>
            </a:xfrm>
            <a:prstGeom prst="rect">
              <a:avLst/>
            </a:prstGeom>
            <a:solidFill>
              <a:srgbClr val="FFFFCC"/>
            </a:solidFill>
            <a:ln w="9525">
              <a:solidFill>
                <a:srgbClr val="FF3300"/>
              </a:solidFill>
              <a:miter lim="800000"/>
              <a:headEnd/>
              <a:tailEnd/>
            </a:ln>
            <a:effectLst/>
          </p:spPr>
          <p:txBody>
            <a:bodyPr>
              <a:spAutoFit/>
            </a:bodyPr>
            <a:lstStyle/>
            <a:p>
              <a:r>
                <a:rPr lang="en-US" sz="2400" b="1" i="1">
                  <a:solidFill>
                    <a:schemeClr val="tx1"/>
                  </a:solidFill>
                </a:rPr>
                <a:t>     V</a:t>
              </a:r>
              <a:r>
                <a:rPr lang="en-US" sz="2400" b="1" i="1" baseline="-25000">
                  <a:solidFill>
                    <a:schemeClr val="tx1"/>
                  </a:solidFill>
                </a:rPr>
                <a:t>ud</a:t>
              </a:r>
              <a:r>
                <a:rPr lang="en-US" sz="2400" b="1" i="1">
                  <a:solidFill>
                    <a:srgbClr val="FF6600"/>
                  </a:solidFill>
                </a:rPr>
                <a:t>V*</a:t>
              </a:r>
              <a:r>
                <a:rPr lang="en-US" sz="2400" b="1" i="1" baseline="-25000">
                  <a:solidFill>
                    <a:srgbClr val="FF6600"/>
                  </a:solidFill>
                </a:rPr>
                <a:t>ub</a:t>
              </a:r>
              <a:r>
                <a:rPr lang="en-US" sz="2400">
                  <a:solidFill>
                    <a:schemeClr val="tx1"/>
                  </a:solidFill>
                </a:rPr>
                <a:t>+ </a:t>
              </a:r>
              <a:r>
                <a:rPr lang="en-US" sz="2400" b="1" i="1">
                  <a:solidFill>
                    <a:schemeClr val="tx1"/>
                  </a:solidFill>
                </a:rPr>
                <a:t>V</a:t>
              </a:r>
              <a:r>
                <a:rPr lang="en-US" sz="2400" b="1" i="1" baseline="-25000">
                  <a:solidFill>
                    <a:schemeClr val="tx1"/>
                  </a:solidFill>
                </a:rPr>
                <a:t>cd </a:t>
              </a:r>
              <a:r>
                <a:rPr lang="en-US" sz="2400" b="1" i="1">
                  <a:solidFill>
                    <a:schemeClr val="tx1"/>
                  </a:solidFill>
                </a:rPr>
                <a:t>V*</a:t>
              </a:r>
              <a:r>
                <a:rPr lang="en-US" sz="2400" b="1" i="1" baseline="-25000">
                  <a:solidFill>
                    <a:schemeClr val="tx1"/>
                  </a:solidFill>
                </a:rPr>
                <a:t>cb</a:t>
              </a:r>
              <a:r>
                <a:rPr lang="en-US" sz="2400">
                  <a:solidFill>
                    <a:schemeClr val="tx1"/>
                  </a:solidFill>
                </a:rPr>
                <a:t>+ </a:t>
              </a:r>
              <a:r>
                <a:rPr lang="en-US" sz="2400" b="1" i="1">
                  <a:solidFill>
                    <a:srgbClr val="FF6600"/>
                  </a:solidFill>
                </a:rPr>
                <a:t>V</a:t>
              </a:r>
              <a:r>
                <a:rPr lang="en-US" sz="2400" b="1" i="1" baseline="-25000">
                  <a:solidFill>
                    <a:srgbClr val="FF6600"/>
                  </a:solidFill>
                </a:rPr>
                <a:t>td</a:t>
              </a:r>
              <a:r>
                <a:rPr lang="en-US" sz="2400" b="1" i="1">
                  <a:solidFill>
                    <a:schemeClr val="tx1"/>
                  </a:solidFill>
                </a:rPr>
                <a:t>V*</a:t>
              </a:r>
              <a:r>
                <a:rPr lang="en-US" sz="2400" b="1" i="1" baseline="-25000">
                  <a:solidFill>
                    <a:schemeClr val="tx1"/>
                  </a:solidFill>
                </a:rPr>
                <a:t>tb </a:t>
              </a:r>
              <a:r>
                <a:rPr lang="en-US" sz="2400" b="1" i="1">
                  <a:solidFill>
                    <a:schemeClr val="tx1"/>
                  </a:solidFill>
                </a:rPr>
                <a:t>= </a:t>
              </a:r>
              <a:r>
                <a:rPr lang="en-US" sz="2400" b="1">
                  <a:solidFill>
                    <a:schemeClr val="tx1"/>
                  </a:solidFill>
                </a:rPr>
                <a:t>0</a:t>
              </a:r>
              <a:endParaRPr lang="en-CA" sz="4800"/>
            </a:p>
          </p:txBody>
        </p:sp>
        <p:sp>
          <p:nvSpPr>
            <p:cNvPr id="11289" name="Rectangle 1"/>
            <p:cNvSpPr>
              <a:spLocks noChangeArrowheads="1"/>
            </p:cNvSpPr>
            <p:nvPr/>
          </p:nvSpPr>
          <p:spPr bwMode="auto">
            <a:xfrm>
              <a:off x="6692593" y="838200"/>
              <a:ext cx="470207" cy="1385888"/>
            </a:xfrm>
            <a:prstGeom prst="rect">
              <a:avLst/>
            </a:prstGeom>
            <a:noFill/>
            <a:ln w="28575" algn="ctr">
              <a:solidFill>
                <a:srgbClr val="FF3300"/>
              </a:solidFill>
              <a:round/>
              <a:headEnd/>
              <a:tailEnd/>
            </a:ln>
          </p:spPr>
          <p:txBody>
            <a:bodyPr/>
            <a:lstStyle/>
            <a:p>
              <a:endParaRPr lang="en-US"/>
            </a:p>
          </p:txBody>
        </p:sp>
        <p:sp>
          <p:nvSpPr>
            <p:cNvPr id="11290" name="Rectangle 24"/>
            <p:cNvSpPr>
              <a:spLocks noChangeArrowheads="1"/>
            </p:cNvSpPr>
            <p:nvPr/>
          </p:nvSpPr>
          <p:spPr bwMode="auto">
            <a:xfrm>
              <a:off x="8077200" y="838200"/>
              <a:ext cx="470207" cy="1385888"/>
            </a:xfrm>
            <a:prstGeom prst="rect">
              <a:avLst/>
            </a:prstGeom>
            <a:noFill/>
            <a:ln w="28575" algn="ctr">
              <a:solidFill>
                <a:srgbClr val="FF3300"/>
              </a:solidFill>
              <a:round/>
              <a:headEnd/>
              <a:tailEnd/>
            </a:ln>
          </p:spPr>
          <p:txBody>
            <a:bodyPr/>
            <a:lstStyle/>
            <a:p>
              <a:endParaRPr lang="en-US"/>
            </a:p>
          </p:txBody>
        </p:sp>
      </p:grpSp>
      <p:sp>
        <p:nvSpPr>
          <p:cNvPr id="7" name="Date Placeholder 6"/>
          <p:cNvSpPr>
            <a:spLocks noGrp="1"/>
          </p:cNvSpPr>
          <p:nvPr>
            <p:ph type="dt" sz="half" idx="10"/>
          </p:nvPr>
        </p:nvSpPr>
        <p:spPr/>
        <p:txBody>
          <a:bodyPr/>
          <a:lstStyle/>
          <a:p>
            <a:pPr>
              <a:defRPr/>
            </a:pPr>
            <a:r>
              <a:rPr lang="en-US" smtClean="0"/>
              <a:t>December 3, 2011</a:t>
            </a:r>
            <a:endParaRPr lang="en-US"/>
          </a:p>
        </p:txBody>
      </p:sp>
    </p:spTree>
    <p:extLst>
      <p:ext uri="{BB962C8B-B14F-4D97-AF65-F5344CB8AC3E}">
        <p14:creationId xmlns:p14="http://schemas.microsoft.com/office/powerpoint/2010/main" val="540673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260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002"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Footer Placeholder 3"/>
          <p:cNvSpPr>
            <a:spLocks noGrp="1"/>
          </p:cNvSpPr>
          <p:nvPr>
            <p:ph type="ftr" sz="quarter" idx="11"/>
          </p:nvPr>
        </p:nvSpPr>
        <p:spPr>
          <a:noFill/>
          <a:ln>
            <a:miter lim="800000"/>
            <a:headEnd/>
            <a:tailEnd/>
          </a:ln>
        </p:spPr>
        <p:txBody>
          <a:bodyPr/>
          <a:lstStyle/>
          <a:p>
            <a:r>
              <a:rPr lang="en-US" smtClean="0"/>
              <a:t>Kamae Fest</a:t>
            </a:r>
          </a:p>
        </p:txBody>
      </p:sp>
      <p:sp>
        <p:nvSpPr>
          <p:cNvPr id="43013" name="Rectangle 2"/>
          <p:cNvSpPr>
            <a:spLocks noGrp="1" noChangeArrowheads="1"/>
          </p:cNvSpPr>
          <p:nvPr>
            <p:ph type="title"/>
          </p:nvPr>
        </p:nvSpPr>
        <p:spPr>
          <a:xfrm>
            <a:off x="152400" y="76200"/>
            <a:ext cx="8915400" cy="1143000"/>
          </a:xfrm>
        </p:spPr>
        <p:txBody>
          <a:bodyPr/>
          <a:lstStyle/>
          <a:p>
            <a:pPr>
              <a:lnSpc>
                <a:spcPts val="3900"/>
              </a:lnSpc>
            </a:pPr>
            <a:r>
              <a:rPr lang="en-US" dirty="0" smtClean="0"/>
              <a:t>Putting it all together – 2008 Nobel Prize for Kobayashi and </a:t>
            </a:r>
            <a:r>
              <a:rPr lang="en-US" dirty="0" err="1" smtClean="0"/>
              <a:t>Maskawa</a:t>
            </a:r>
            <a:r>
              <a:rPr lang="en-US" dirty="0" smtClean="0"/>
              <a:t>:</a:t>
            </a:r>
            <a:endParaRPr lang="en-US" sz="2400" dirty="0" smtClean="0">
              <a:solidFill>
                <a:srgbClr val="CC00FF"/>
              </a:solidFill>
            </a:endParaRPr>
          </a:p>
        </p:txBody>
      </p:sp>
      <p:sp>
        <p:nvSpPr>
          <p:cNvPr id="374789" name="Text Box 5"/>
          <p:cNvSpPr txBox="1">
            <a:spLocks noChangeArrowheads="1"/>
          </p:cNvSpPr>
          <p:nvPr/>
        </p:nvSpPr>
        <p:spPr bwMode="auto">
          <a:xfrm>
            <a:off x="5708650" y="2971800"/>
            <a:ext cx="3282950" cy="1200150"/>
          </a:xfrm>
          <a:prstGeom prst="rect">
            <a:avLst/>
          </a:prstGeom>
          <a:solidFill>
            <a:srgbClr val="FFFF99"/>
          </a:solidFill>
          <a:ln w="9525">
            <a:solidFill>
              <a:schemeClr val="tx1"/>
            </a:solidFill>
            <a:miter lim="800000"/>
            <a:headEnd/>
            <a:tailEnd/>
          </a:ln>
          <a:effectLst/>
        </p:spPr>
        <p:txBody>
          <a:bodyPr>
            <a:spAutoFit/>
          </a:bodyPr>
          <a:lstStyle/>
          <a:p>
            <a:pPr algn="ctr"/>
            <a:r>
              <a:rPr lang="en-US" sz="2400" b="1" dirty="0">
                <a:latin typeface="Comic Sans MS" pitchFamily="66" charset="0"/>
              </a:rPr>
              <a:t>New Physics now has to show up as a correction.</a:t>
            </a:r>
          </a:p>
        </p:txBody>
      </p:sp>
      <p:sp>
        <p:nvSpPr>
          <p:cNvPr id="374790" name="Text Box 6"/>
          <p:cNvSpPr txBox="1">
            <a:spLocks noChangeArrowheads="1"/>
          </p:cNvSpPr>
          <p:nvPr/>
        </p:nvSpPr>
        <p:spPr bwMode="auto">
          <a:xfrm>
            <a:off x="5867400" y="1219200"/>
            <a:ext cx="3048000" cy="1323439"/>
          </a:xfrm>
          <a:prstGeom prst="rect">
            <a:avLst/>
          </a:prstGeom>
          <a:noFill/>
          <a:ln w="19050">
            <a:solidFill>
              <a:srgbClr val="FF0000"/>
            </a:solidFill>
            <a:miter lim="800000"/>
            <a:headEnd/>
            <a:tailEnd/>
          </a:ln>
          <a:effectLst/>
        </p:spPr>
        <p:txBody>
          <a:bodyPr wrap="square">
            <a:spAutoFit/>
          </a:bodyPr>
          <a:lstStyle/>
          <a:p>
            <a:pPr algn="ctr" eaLnBrk="1" hangingPunct="1">
              <a:spcBef>
                <a:spcPct val="50000"/>
              </a:spcBef>
            </a:pPr>
            <a:r>
              <a:rPr lang="it-IT" sz="2000" b="1" dirty="0" smtClean="0">
                <a:solidFill>
                  <a:schemeClr val="tx1"/>
                </a:solidFill>
                <a:latin typeface="Comic Sans MS" pitchFamily="66" charset="0"/>
              </a:rPr>
              <a:t>Good consistency </a:t>
            </a:r>
            <a:r>
              <a:rPr lang="it-IT" sz="2000" b="1" dirty="0">
                <a:solidFill>
                  <a:schemeClr val="tx1"/>
                </a:solidFill>
                <a:latin typeface="Comic Sans MS" pitchFamily="66" charset="0"/>
              </a:rPr>
              <a:t>with CKM picture, </a:t>
            </a:r>
            <a:r>
              <a:rPr lang="it-IT" sz="2000" b="1" dirty="0">
                <a:latin typeface="Comic Sans MS" pitchFamily="66" charset="0"/>
              </a:rPr>
              <a:t>even with tight constraint from Bs Mixing </a:t>
            </a:r>
            <a:endParaRPr lang="en-US" sz="2000" b="1" dirty="0">
              <a:latin typeface="Comic Sans MS" pitchFamily="66" charset="0"/>
            </a:endParaRPr>
          </a:p>
        </p:txBody>
      </p:sp>
      <p:pic>
        <p:nvPicPr>
          <p:cNvPr id="43016" name="Picture 12" descr="http://ckmfitter.in2p3.fr/plots_ICHEP10/rhoeta_large_global.png"/>
          <p:cNvPicPr>
            <a:picLocks noChangeAspect="1" noChangeArrowheads="1"/>
          </p:cNvPicPr>
          <p:nvPr/>
        </p:nvPicPr>
        <p:blipFill>
          <a:blip r:embed="rId3" cstate="print"/>
          <a:srcRect/>
          <a:stretch>
            <a:fillRect/>
          </a:stretch>
        </p:blipFill>
        <p:spPr bwMode="auto">
          <a:xfrm>
            <a:off x="146050" y="1219200"/>
            <a:ext cx="5668963" cy="5334000"/>
          </a:xfrm>
          <a:prstGeom prst="rect">
            <a:avLst/>
          </a:prstGeom>
          <a:noFill/>
          <a:ln w="9525">
            <a:noFill/>
            <a:miter lim="800000"/>
            <a:headEnd/>
            <a:tailEnd/>
          </a:ln>
        </p:spPr>
      </p:pic>
      <p:pic>
        <p:nvPicPr>
          <p:cNvPr id="374798" name="Picture 14" descr="http://ckmfitter.in2p3.fr/plots_ICHEP10/rhoeta_large_global_Vub.png"/>
          <p:cNvPicPr>
            <a:picLocks noChangeAspect="1" noChangeArrowheads="1"/>
          </p:cNvPicPr>
          <p:nvPr/>
        </p:nvPicPr>
        <p:blipFill rotWithShape="1">
          <a:blip r:embed="rId4" cstate="print"/>
          <a:srcRect t="8968" r="4097"/>
          <a:stretch/>
        </p:blipFill>
        <p:spPr bwMode="auto">
          <a:xfrm>
            <a:off x="152400" y="1219200"/>
            <a:ext cx="5629275" cy="5334000"/>
          </a:xfrm>
          <a:prstGeom prst="rect">
            <a:avLst/>
          </a:prstGeom>
          <a:noFill/>
          <a:ln w="9525">
            <a:noFill/>
            <a:miter lim="800000"/>
            <a:headEnd/>
            <a:tailEnd/>
          </a:ln>
        </p:spPr>
      </p:pic>
      <p:sp>
        <p:nvSpPr>
          <p:cNvPr id="10" name="TextBox 9"/>
          <p:cNvSpPr txBox="1"/>
          <p:nvPr/>
        </p:nvSpPr>
        <p:spPr>
          <a:xfrm>
            <a:off x="5867400" y="4800600"/>
            <a:ext cx="3124200" cy="1015663"/>
          </a:xfrm>
          <a:prstGeom prst="rect">
            <a:avLst/>
          </a:prstGeom>
          <a:noFill/>
          <a:ln w="19050">
            <a:solidFill>
              <a:srgbClr val="FF0000"/>
            </a:solidFill>
          </a:ln>
        </p:spPr>
        <p:txBody>
          <a:bodyPr wrap="square" rtlCol="0">
            <a:spAutoFit/>
          </a:bodyPr>
          <a:lstStyle/>
          <a:p>
            <a:r>
              <a:rPr lang="en-US" sz="2000" dirty="0" smtClean="0">
                <a:solidFill>
                  <a:schemeClr val="tx1"/>
                </a:solidFill>
                <a:latin typeface="Comic Sans MS" pitchFamily="66" charset="0"/>
              </a:rPr>
              <a:t>“Tensions” are emerging, </a:t>
            </a:r>
          </a:p>
          <a:p>
            <a:r>
              <a:rPr lang="en-US" sz="2000" dirty="0" smtClean="0">
                <a:solidFill>
                  <a:schemeClr val="tx1"/>
                </a:solidFill>
                <a:latin typeface="Comic Sans MS" pitchFamily="66" charset="0"/>
              </a:rPr>
              <a:t>to be resolved by new precision experiments</a:t>
            </a:r>
            <a:endParaRPr lang="en-US" sz="2000" dirty="0">
              <a:solidFill>
                <a:schemeClr val="tx1"/>
              </a:solidFill>
              <a:latin typeface="Comic Sans MS" pitchFamily="66" charset="0"/>
            </a:endParaRPr>
          </a:p>
        </p:txBody>
      </p:sp>
      <p:sp>
        <p:nvSpPr>
          <p:cNvPr id="2" name="Date Placeholder 1"/>
          <p:cNvSpPr>
            <a:spLocks noGrp="1"/>
          </p:cNvSpPr>
          <p:nvPr>
            <p:ph type="dt" sz="half" idx="10"/>
          </p:nvPr>
        </p:nvSpPr>
        <p:spPr/>
        <p:txBody>
          <a:bodyPr/>
          <a:lstStyle/>
          <a:p>
            <a:pPr>
              <a:defRPr/>
            </a:pPr>
            <a:r>
              <a:rPr lang="en-US" smtClean="0"/>
              <a:t>December 3, 2011</a:t>
            </a:r>
            <a:endParaRPr lang="en-US"/>
          </a:p>
        </p:txBody>
      </p:sp>
    </p:spTree>
    <p:extLst>
      <p:ext uri="{BB962C8B-B14F-4D97-AF65-F5344CB8AC3E}">
        <p14:creationId xmlns:p14="http://schemas.microsoft.com/office/powerpoint/2010/main" val="1162313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47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74789"/>
                                        </p:tgtEl>
                                        <p:attrNameLst>
                                          <p:attrName>style.visibility</p:attrName>
                                        </p:attrNameLst>
                                      </p:cBhvr>
                                      <p:to>
                                        <p:strVal val="visible"/>
                                      </p:to>
                                    </p:set>
                                    <p:animEffect transition="in" filter="dissolve">
                                      <p:cBhvr>
                                        <p:cTn id="11" dur="500"/>
                                        <p:tgtEl>
                                          <p:spTgt spid="37478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7479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9" grpId="0" animBg="1" autoUpdateAnimBg="0"/>
      <p:bldP spid="374790" grpId="0" animBg="1" autoUpdateAnimBg="0"/>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5" name="Footer Placeholder 4"/>
          <p:cNvSpPr>
            <a:spLocks noGrp="1"/>
          </p:cNvSpPr>
          <p:nvPr>
            <p:ph type="ftr" sz="quarter" idx="11"/>
          </p:nvPr>
        </p:nvSpPr>
        <p:spPr>
          <a:noFill/>
          <a:ln>
            <a:miter lim="800000"/>
            <a:headEnd/>
            <a:tailEnd/>
          </a:ln>
        </p:spPr>
        <p:txBody>
          <a:bodyPr/>
          <a:lstStyle/>
          <a:p>
            <a:r>
              <a:rPr lang="en-US" smtClean="0"/>
              <a:t>Kamae Fest</a:t>
            </a:r>
          </a:p>
        </p:txBody>
      </p:sp>
      <p:sp>
        <p:nvSpPr>
          <p:cNvPr id="44037" name="Rectangle 2"/>
          <p:cNvSpPr>
            <a:spLocks noGrp="1" noChangeArrowheads="1"/>
          </p:cNvSpPr>
          <p:nvPr>
            <p:ph type="title"/>
          </p:nvPr>
        </p:nvSpPr>
        <p:spPr>
          <a:xfrm>
            <a:off x="5029200" y="0"/>
            <a:ext cx="4114800" cy="1143000"/>
          </a:xfrm>
        </p:spPr>
        <p:txBody>
          <a:bodyPr/>
          <a:lstStyle/>
          <a:p>
            <a:pPr algn="ctr"/>
            <a:r>
              <a:rPr lang="en-US" sz="3200" dirty="0" smtClean="0"/>
              <a:t>Direct CPV:  Rate asymmetries</a:t>
            </a:r>
          </a:p>
        </p:txBody>
      </p:sp>
      <p:sp>
        <p:nvSpPr>
          <p:cNvPr id="44038" name="Oval 4"/>
          <p:cNvSpPr>
            <a:spLocks noChangeArrowheads="1"/>
          </p:cNvSpPr>
          <p:nvPr/>
        </p:nvSpPr>
        <p:spPr bwMode="auto">
          <a:xfrm>
            <a:off x="3657600" y="3505200"/>
            <a:ext cx="609600" cy="762000"/>
          </a:xfrm>
          <a:prstGeom prst="ellipse">
            <a:avLst/>
          </a:prstGeom>
          <a:noFill/>
          <a:ln w="38100">
            <a:solidFill>
              <a:srgbClr val="CC00FF"/>
            </a:solidFill>
            <a:round/>
            <a:headEnd/>
            <a:tailEnd/>
          </a:ln>
          <a:effectLst/>
        </p:spPr>
        <p:txBody>
          <a:bodyPr wrap="none" anchor="ctr"/>
          <a:lstStyle/>
          <a:p>
            <a:endParaRPr lang="en-US"/>
          </a:p>
        </p:txBody>
      </p:sp>
      <p:graphicFrame>
        <p:nvGraphicFramePr>
          <p:cNvPr id="44039" name="Object 6"/>
          <p:cNvGraphicFramePr>
            <a:graphicFrameLocks noGrp="1" noChangeAspect="1"/>
          </p:cNvGraphicFramePr>
          <p:nvPr>
            <p:ph idx="1"/>
            <p:extLst>
              <p:ext uri="{D42A27DB-BD31-4B8C-83A1-F6EECF244321}">
                <p14:modId xmlns:p14="http://schemas.microsoft.com/office/powerpoint/2010/main" val="2577556723"/>
              </p:ext>
            </p:extLst>
          </p:nvPr>
        </p:nvGraphicFramePr>
        <p:xfrm>
          <a:off x="5029200" y="4572000"/>
          <a:ext cx="3952875" cy="533400"/>
        </p:xfrm>
        <a:graphic>
          <a:graphicData uri="http://schemas.openxmlformats.org/presentationml/2006/ole">
            <mc:AlternateContent xmlns:mc="http://schemas.openxmlformats.org/markup-compatibility/2006">
              <mc:Choice xmlns:v="urn:schemas-microsoft-com:vml" Requires="v">
                <p:oleObj spid="_x0000_s193546" name="Equation" r:id="rId3" imgW="1790700" imgH="241300" progId="Equation.3">
                  <p:embed/>
                </p:oleObj>
              </mc:Choice>
              <mc:Fallback>
                <p:oleObj name="Equation" r:id="rId3" imgW="17907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572000"/>
                        <a:ext cx="3952875" cy="533400"/>
                      </a:xfrm>
                      <a:prstGeom prst="rect">
                        <a:avLst/>
                      </a:prstGeom>
                      <a:noFill/>
                      <a:ln w="9525">
                        <a:solidFill>
                          <a:srgbClr val="CC00FF"/>
                        </a:solidFill>
                        <a:miter lim="800000"/>
                        <a:headEnd/>
                        <a:tailEnd/>
                      </a:ln>
                      <a:extLst>
                        <a:ext uri="{909E8E84-426E-40DD-AFC4-6F175D3DCCD1}">
                          <a14:hiddenFill xmlns:a14="http://schemas.microsoft.com/office/drawing/2010/main">
                            <a:solidFill>
                              <a:schemeClr val="accent1"/>
                            </a:solidFill>
                          </a14:hiddenFill>
                        </a:ext>
                      </a:extLst>
                    </p:spPr>
                  </p:pic>
                </p:oleObj>
              </mc:Fallback>
            </mc:AlternateContent>
          </a:graphicData>
        </a:graphic>
      </p:graphicFrame>
      <p:pic>
        <p:nvPicPr>
          <p:cNvPr id="44040" name="Picture 2"/>
          <p:cNvPicPr>
            <a:picLocks noChangeAspect="1"/>
          </p:cNvPicPr>
          <p:nvPr/>
        </p:nvPicPr>
        <p:blipFill>
          <a:blip r:embed="rId5" cstate="print"/>
          <a:srcRect l="13316" t="5682" r="15965" b="6010"/>
          <a:stretch>
            <a:fillRect/>
          </a:stretch>
        </p:blipFill>
        <p:spPr bwMode="auto">
          <a:xfrm>
            <a:off x="152400" y="152400"/>
            <a:ext cx="4905375" cy="6248400"/>
          </a:xfrm>
          <a:prstGeom prst="rect">
            <a:avLst/>
          </a:prstGeom>
          <a:noFill/>
          <a:ln w="9525">
            <a:noFill/>
            <a:miter lim="800000"/>
            <a:headEnd/>
            <a:tailEnd/>
          </a:ln>
        </p:spPr>
      </p:pic>
      <p:sp>
        <p:nvSpPr>
          <p:cNvPr id="44041" name="TextBox 3"/>
          <p:cNvSpPr txBox="1">
            <a:spLocks noChangeArrowheads="1"/>
          </p:cNvSpPr>
          <p:nvPr/>
        </p:nvSpPr>
        <p:spPr bwMode="auto">
          <a:xfrm>
            <a:off x="3708400" y="6172200"/>
            <a:ext cx="669925" cy="400050"/>
          </a:xfrm>
          <a:prstGeom prst="rect">
            <a:avLst/>
          </a:prstGeom>
          <a:noFill/>
          <a:ln w="9525">
            <a:noFill/>
            <a:miter lim="800000"/>
            <a:headEnd/>
            <a:tailEnd/>
          </a:ln>
        </p:spPr>
        <p:txBody>
          <a:bodyPr wrap="none">
            <a:spAutoFit/>
          </a:bodyPr>
          <a:lstStyle/>
          <a:p>
            <a:r>
              <a:rPr lang="en-US" sz="2000" b="1">
                <a:solidFill>
                  <a:srgbClr val="000066"/>
                </a:solidFill>
              </a:rPr>
              <a:t>A </a:t>
            </a:r>
            <a:r>
              <a:rPr lang="en-US" sz="2000" b="1" baseline="-25000">
                <a:solidFill>
                  <a:srgbClr val="000066"/>
                </a:solidFill>
              </a:rPr>
              <a:t>CP</a:t>
            </a:r>
          </a:p>
        </p:txBody>
      </p:sp>
      <p:sp>
        <p:nvSpPr>
          <p:cNvPr id="44043" name="TextBox 8"/>
          <p:cNvSpPr txBox="1">
            <a:spLocks noChangeArrowheads="1"/>
          </p:cNvSpPr>
          <p:nvPr/>
        </p:nvSpPr>
        <p:spPr bwMode="auto">
          <a:xfrm>
            <a:off x="5213350" y="2971800"/>
            <a:ext cx="3105337" cy="830997"/>
          </a:xfrm>
          <a:prstGeom prst="rect">
            <a:avLst/>
          </a:prstGeom>
          <a:noFill/>
          <a:ln w="9525">
            <a:noFill/>
            <a:miter lim="800000"/>
            <a:headEnd/>
            <a:tailEnd/>
          </a:ln>
        </p:spPr>
        <p:txBody>
          <a:bodyPr wrap="none">
            <a:spAutoFit/>
          </a:bodyPr>
          <a:lstStyle/>
          <a:p>
            <a:r>
              <a:rPr lang="en-US" sz="2400" b="1" dirty="0">
                <a:solidFill>
                  <a:schemeClr val="tx1"/>
                </a:solidFill>
              </a:rPr>
              <a:t>O</a:t>
            </a:r>
            <a:r>
              <a:rPr lang="en-US" sz="2400" b="1" dirty="0" smtClean="0">
                <a:solidFill>
                  <a:schemeClr val="tx1"/>
                </a:solidFill>
              </a:rPr>
              <a:t>nly </a:t>
            </a:r>
            <a:r>
              <a:rPr lang="en-US" sz="2400" b="1" dirty="0">
                <a:solidFill>
                  <a:schemeClr val="tx1"/>
                </a:solidFill>
              </a:rPr>
              <a:t>one process    </a:t>
            </a:r>
          </a:p>
          <a:p>
            <a:r>
              <a:rPr lang="en-US" sz="2400" b="1" dirty="0">
                <a:solidFill>
                  <a:schemeClr val="tx1"/>
                </a:solidFill>
              </a:rPr>
              <a:t> with </a:t>
            </a:r>
            <a:r>
              <a:rPr lang="en-US" sz="2400" b="1" dirty="0" err="1">
                <a:solidFill>
                  <a:schemeClr val="tx1"/>
                </a:solidFill>
              </a:rPr>
              <a:t>A</a:t>
            </a:r>
            <a:r>
              <a:rPr lang="en-US" sz="2400" b="1" baseline="-25000" dirty="0" err="1">
                <a:solidFill>
                  <a:schemeClr val="tx1"/>
                </a:solidFill>
              </a:rPr>
              <a:t>cp</a:t>
            </a:r>
            <a:r>
              <a:rPr lang="en-US" sz="2400" b="1" dirty="0">
                <a:solidFill>
                  <a:schemeClr val="tx1"/>
                </a:solidFill>
              </a:rPr>
              <a:t> &gt; 4 </a:t>
            </a:r>
            <a:r>
              <a:rPr lang="en-US" sz="2400" b="1" dirty="0" smtClean="0">
                <a:solidFill>
                  <a:schemeClr val="tx1"/>
                </a:solidFill>
                <a:latin typeface="Symbol" pitchFamily="18" charset="2"/>
              </a:rPr>
              <a:t>s</a:t>
            </a:r>
          </a:p>
        </p:txBody>
      </p:sp>
      <p:cxnSp>
        <p:nvCxnSpPr>
          <p:cNvPr id="19" name="Straight Connector 18"/>
          <p:cNvCxnSpPr/>
          <p:nvPr/>
        </p:nvCxnSpPr>
        <p:spPr bwMode="auto">
          <a:xfrm>
            <a:off x="7924800" y="1648695"/>
            <a:ext cx="152400" cy="0"/>
          </a:xfrm>
          <a:prstGeom prst="line">
            <a:avLst/>
          </a:prstGeom>
          <a:solidFill>
            <a:schemeClr val="accent1"/>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8610600" y="1662545"/>
            <a:ext cx="152400" cy="0"/>
          </a:xfrm>
          <a:prstGeom prst="line">
            <a:avLst/>
          </a:prstGeom>
          <a:solidFill>
            <a:schemeClr val="accent1"/>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Group 2"/>
          <p:cNvGrpSpPr/>
          <p:nvPr/>
        </p:nvGrpSpPr>
        <p:grpSpPr>
          <a:xfrm>
            <a:off x="5105400" y="1600200"/>
            <a:ext cx="5029200" cy="830997"/>
            <a:chOff x="5105400" y="1600200"/>
            <a:chExt cx="5029200" cy="830997"/>
          </a:xfrm>
        </p:grpSpPr>
        <p:sp>
          <p:nvSpPr>
            <p:cNvPr id="12" name="TextBox 11"/>
            <p:cNvSpPr txBox="1"/>
            <p:nvPr/>
          </p:nvSpPr>
          <p:spPr>
            <a:xfrm>
              <a:off x="5934752" y="1600200"/>
              <a:ext cx="4199848" cy="830997"/>
            </a:xfrm>
            <a:prstGeom prst="rect">
              <a:avLst/>
            </a:prstGeom>
            <a:noFill/>
          </p:spPr>
          <p:txBody>
            <a:bodyPr wrap="square" rtlCol="0">
              <a:spAutoFit/>
            </a:bodyPr>
            <a:lstStyle/>
            <a:p>
              <a:pPr>
                <a:buFont typeface="Symbol"/>
                <a:buChar char="G"/>
              </a:pPr>
              <a:r>
                <a:rPr lang="en-US" sz="2400" dirty="0" smtClean="0"/>
                <a:t>(</a:t>
              </a:r>
              <a:r>
                <a:rPr lang="en-US" sz="2400" b="1" i="1" dirty="0" smtClean="0"/>
                <a:t>B </a:t>
              </a:r>
              <a:r>
                <a:rPr lang="en-US" sz="2400" b="1" i="1" dirty="0" smtClean="0">
                  <a:sym typeface="Symbol"/>
                </a:rPr>
                <a:t> f</a:t>
              </a:r>
              <a:r>
                <a:rPr lang="en-US" sz="2400" dirty="0" smtClean="0">
                  <a:sym typeface="Symbol"/>
                </a:rPr>
                <a:t> )  </a:t>
              </a:r>
              <a:r>
                <a:rPr lang="en-US" sz="2400" dirty="0" smtClean="0"/>
                <a:t>(</a:t>
              </a:r>
              <a:r>
                <a:rPr lang="en-US" sz="2400" b="1" i="1" dirty="0" smtClean="0"/>
                <a:t>B </a:t>
              </a:r>
              <a:r>
                <a:rPr lang="en-US" sz="2400" b="1" i="1" dirty="0" smtClean="0">
                  <a:sym typeface="Symbol"/>
                </a:rPr>
                <a:t> f</a:t>
              </a:r>
              <a:r>
                <a:rPr lang="en-US" sz="2400" dirty="0" smtClean="0">
                  <a:sym typeface="Symbol"/>
                </a:rPr>
                <a:t> ) </a:t>
              </a:r>
            </a:p>
            <a:p>
              <a:r>
                <a:rPr lang="en-US" sz="2400" dirty="0" smtClean="0">
                  <a:sym typeface="Symbol"/>
                </a:rPr>
                <a:t>             SUM </a:t>
              </a:r>
            </a:p>
          </p:txBody>
        </p:sp>
        <p:cxnSp>
          <p:nvCxnSpPr>
            <p:cNvPr id="14" name="Straight Connector 13"/>
            <p:cNvCxnSpPr/>
            <p:nvPr/>
          </p:nvCxnSpPr>
          <p:spPr bwMode="auto">
            <a:xfrm>
              <a:off x="6172200" y="2032575"/>
              <a:ext cx="2667000"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Box 21"/>
            <p:cNvSpPr txBox="1"/>
            <p:nvPr/>
          </p:nvSpPr>
          <p:spPr>
            <a:xfrm>
              <a:off x="5105400" y="1752600"/>
              <a:ext cx="869149" cy="461665"/>
            </a:xfrm>
            <a:prstGeom prst="rect">
              <a:avLst/>
            </a:prstGeom>
            <a:noFill/>
          </p:spPr>
          <p:txBody>
            <a:bodyPr wrap="none" rtlCol="0">
              <a:spAutoFit/>
            </a:bodyPr>
            <a:lstStyle/>
            <a:p>
              <a:r>
                <a:rPr lang="en-US" sz="2400" b="1" i="1" dirty="0" smtClean="0"/>
                <a:t>A</a:t>
              </a:r>
              <a:r>
                <a:rPr lang="en-US" sz="2400" b="1" i="1" baseline="-25000" dirty="0" smtClean="0"/>
                <a:t>CP</a:t>
              </a:r>
              <a:r>
                <a:rPr lang="en-US" dirty="0" smtClean="0"/>
                <a:t> =</a:t>
              </a:r>
              <a:endParaRPr lang="en-US" dirty="0"/>
            </a:p>
          </p:txBody>
        </p:sp>
      </p:grpSp>
      <p:sp>
        <p:nvSpPr>
          <p:cNvPr id="2" name="Date Placeholder 1"/>
          <p:cNvSpPr>
            <a:spLocks noGrp="1"/>
          </p:cNvSpPr>
          <p:nvPr>
            <p:ph type="dt" sz="half" idx="10"/>
          </p:nvPr>
        </p:nvSpPr>
        <p:spPr/>
        <p:txBody>
          <a:bodyPr/>
          <a:lstStyle/>
          <a:p>
            <a:pPr>
              <a:defRPr/>
            </a:pPr>
            <a:r>
              <a:rPr lang="en-US" smtClean="0"/>
              <a:t>December 3, 2011</a:t>
            </a:r>
            <a:endParaRPr lang="en-US" dirty="0"/>
          </a:p>
        </p:txBody>
      </p:sp>
    </p:spTree>
    <p:extLst>
      <p:ext uri="{BB962C8B-B14F-4D97-AF65-F5344CB8AC3E}">
        <p14:creationId xmlns:p14="http://schemas.microsoft.com/office/powerpoint/2010/main" val="1166868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153400" cy="1143000"/>
          </a:xfrm>
        </p:spPr>
        <p:txBody>
          <a:bodyPr/>
          <a:lstStyle/>
          <a:p>
            <a:r>
              <a:rPr lang="en-US" dirty="0" smtClean="0"/>
              <a:t>Largest Direct CP Violation ever!</a:t>
            </a:r>
            <a:endParaRPr lang="en-US" dirty="0"/>
          </a:p>
        </p:txBody>
      </p:sp>
      <p:sp>
        <p:nvSpPr>
          <p:cNvPr id="5" name="Footer Placeholder 4"/>
          <p:cNvSpPr>
            <a:spLocks noGrp="1"/>
          </p:cNvSpPr>
          <p:nvPr>
            <p:ph type="ftr" sz="quarter" idx="11"/>
          </p:nvPr>
        </p:nvSpPr>
        <p:spPr/>
        <p:txBody>
          <a:bodyPr/>
          <a:lstStyle/>
          <a:p>
            <a:pPr>
              <a:defRPr/>
            </a:pPr>
            <a:r>
              <a:rPr lang="en-US" smtClean="0"/>
              <a:t>Kamae Fest</a:t>
            </a:r>
            <a:endParaRPr lang="en-US"/>
          </a:p>
        </p:txBody>
      </p:sp>
      <p:pic>
        <p:nvPicPr>
          <p:cNvPr id="7" name="Picture 2"/>
          <p:cNvPicPr>
            <a:picLocks noChangeAspect="1"/>
          </p:cNvPicPr>
          <p:nvPr/>
        </p:nvPicPr>
        <p:blipFill rotWithShape="1">
          <a:blip r:embed="rId3" cstate="print"/>
          <a:srcRect l="33390" t="7199" r="33469" b="86486"/>
          <a:stretch/>
        </p:blipFill>
        <p:spPr bwMode="auto">
          <a:xfrm>
            <a:off x="502451" y="2701636"/>
            <a:ext cx="7269949" cy="1413164"/>
          </a:xfrm>
          <a:prstGeom prst="rect">
            <a:avLst/>
          </a:prstGeom>
          <a:noFill/>
          <a:ln w="9525">
            <a:noFill/>
            <a:miter lim="800000"/>
            <a:headEnd/>
            <a:tailEnd/>
          </a:ln>
        </p:spPr>
      </p:pic>
      <p:graphicFrame>
        <p:nvGraphicFramePr>
          <p:cNvPr id="8" name="Object 7"/>
          <p:cNvGraphicFramePr>
            <a:graphicFrameLocks noGrp="1" noChangeAspect="1"/>
          </p:cNvGraphicFramePr>
          <p:nvPr>
            <p:extLst>
              <p:ext uri="{D42A27DB-BD31-4B8C-83A1-F6EECF244321}">
                <p14:modId xmlns:p14="http://schemas.microsoft.com/office/powerpoint/2010/main" val="2217632012"/>
              </p:ext>
            </p:extLst>
          </p:nvPr>
        </p:nvGraphicFramePr>
        <p:xfrm>
          <a:off x="2219325" y="4267200"/>
          <a:ext cx="3952875" cy="533400"/>
        </p:xfrm>
        <a:graphic>
          <a:graphicData uri="http://schemas.openxmlformats.org/presentationml/2006/ole">
            <mc:AlternateContent xmlns:mc="http://schemas.openxmlformats.org/markup-compatibility/2006">
              <mc:Choice xmlns:v="urn:schemas-microsoft-com:vml" Requires="v">
                <p:oleObj spid="_x0000_s194570" name="Equation" r:id="rId4" imgW="1790700" imgH="241300" progId="Equation.3">
                  <p:embed/>
                </p:oleObj>
              </mc:Choice>
              <mc:Fallback>
                <p:oleObj name="Equation" r:id="rId4" imgW="1790700" imgH="2413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9325" y="4267200"/>
                        <a:ext cx="3952875" cy="533400"/>
                      </a:xfrm>
                      <a:prstGeom prst="rect">
                        <a:avLst/>
                      </a:prstGeom>
                      <a:noFill/>
                      <a:ln w="9525">
                        <a:solidFill>
                          <a:srgbClr val="CC00FF"/>
                        </a:solidFill>
                        <a:miter lim="800000"/>
                        <a:headEnd/>
                        <a:tailEnd/>
                      </a:ln>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9" name="TextBox 4"/>
          <p:cNvSpPr txBox="1">
            <a:spLocks noGrp="1" noChangeArrowheads="1"/>
          </p:cNvSpPr>
          <p:nvPr>
            <p:ph idx="1"/>
          </p:nvPr>
        </p:nvSpPr>
        <p:spPr bwMode="auto">
          <a:xfrm>
            <a:off x="228600" y="4926009"/>
            <a:ext cx="8971165" cy="1791260"/>
          </a:xfrm>
          <a:prstGeom prst="rect">
            <a:avLst/>
          </a:prstGeom>
          <a:noFill/>
          <a:ln w="9525">
            <a:solidFill>
              <a:srgbClr val="000066"/>
            </a:solidFill>
            <a:miter lim="800000"/>
            <a:headEnd/>
            <a:tailEnd/>
          </a:ln>
        </p:spPr>
        <p:txBody>
          <a:bodyPr wrap="square">
            <a:spAutoFit/>
          </a:bodyPr>
          <a:lstStyle/>
          <a:p>
            <a:r>
              <a:rPr lang="en-US" sz="2400" dirty="0">
                <a:solidFill>
                  <a:srgbClr val="000066"/>
                </a:solidFill>
              </a:rPr>
              <a:t>To be compared to </a:t>
            </a:r>
            <a:r>
              <a:rPr lang="en-US" sz="2400" i="1" dirty="0" smtClean="0">
                <a:solidFill>
                  <a:srgbClr val="000066"/>
                </a:solidFill>
              </a:rPr>
              <a:t>A</a:t>
            </a:r>
            <a:r>
              <a:rPr lang="en-US" sz="2400" i="1" baseline="-25000" dirty="0" smtClean="0">
                <a:solidFill>
                  <a:srgbClr val="000066"/>
                </a:solidFill>
              </a:rPr>
              <a:t>CP</a:t>
            </a:r>
            <a:r>
              <a:rPr lang="en-US" sz="2400" dirty="0" smtClean="0">
                <a:solidFill>
                  <a:srgbClr val="000066"/>
                </a:solidFill>
              </a:rPr>
              <a:t> </a:t>
            </a:r>
            <a:r>
              <a:rPr lang="en-US" sz="2400" dirty="0">
                <a:solidFill>
                  <a:srgbClr val="000066"/>
                </a:solidFill>
              </a:rPr>
              <a:t>~10 </a:t>
            </a:r>
            <a:r>
              <a:rPr lang="en-US" sz="2400" b="1" baseline="30000" dirty="0" smtClean="0">
                <a:solidFill>
                  <a:srgbClr val="000066"/>
                </a:solidFill>
              </a:rPr>
              <a:t>-6   </a:t>
            </a:r>
            <a:r>
              <a:rPr lang="en-US" sz="2400" dirty="0">
                <a:solidFill>
                  <a:srgbClr val="000066"/>
                </a:solidFill>
              </a:rPr>
              <a:t>in K </a:t>
            </a:r>
            <a:r>
              <a:rPr lang="en-US" sz="2400" dirty="0" smtClean="0">
                <a:solidFill>
                  <a:srgbClr val="000066"/>
                </a:solidFill>
              </a:rPr>
              <a:t>decays</a:t>
            </a:r>
          </a:p>
          <a:p>
            <a:r>
              <a:rPr lang="en-US" sz="2400" dirty="0" smtClean="0">
                <a:solidFill>
                  <a:srgbClr val="000066"/>
                </a:solidFill>
              </a:rPr>
              <a:t>Intense theoretical activity to see if it can be explained by SM</a:t>
            </a:r>
          </a:p>
          <a:p>
            <a:r>
              <a:rPr lang="en-US" sz="2400" dirty="0" err="1" smtClean="0">
                <a:solidFill>
                  <a:srgbClr val="000066"/>
                </a:solidFill>
              </a:rPr>
              <a:t>LHCb</a:t>
            </a:r>
            <a:r>
              <a:rPr lang="en-US" sz="2400" dirty="0" smtClean="0">
                <a:solidFill>
                  <a:srgbClr val="000066"/>
                </a:solidFill>
              </a:rPr>
              <a:t> will have many other channels to look at.</a:t>
            </a:r>
          </a:p>
          <a:p>
            <a:pPr marL="0" indent="0">
              <a:buNone/>
            </a:pPr>
            <a:endParaRPr lang="en-US" sz="2400" dirty="0">
              <a:solidFill>
                <a:srgbClr val="000066"/>
              </a:solidFill>
            </a:endParaRPr>
          </a:p>
        </p:txBody>
      </p:sp>
      <p:sp>
        <p:nvSpPr>
          <p:cNvPr id="10" name="Date Placeholder 9"/>
          <p:cNvSpPr>
            <a:spLocks noGrp="1"/>
          </p:cNvSpPr>
          <p:nvPr>
            <p:ph type="dt" sz="half" idx="10"/>
          </p:nvPr>
        </p:nvSpPr>
        <p:spPr/>
        <p:txBody>
          <a:bodyPr/>
          <a:lstStyle/>
          <a:p>
            <a:pPr>
              <a:defRPr/>
            </a:pPr>
            <a:r>
              <a:rPr lang="en-US" smtClean="0"/>
              <a:t>December 3, 2011</a:t>
            </a:r>
            <a:endParaRPr lang="en-US" dirty="0"/>
          </a:p>
        </p:txBody>
      </p:sp>
      <p:grpSp>
        <p:nvGrpSpPr>
          <p:cNvPr id="11" name="Group 10"/>
          <p:cNvGrpSpPr/>
          <p:nvPr/>
        </p:nvGrpSpPr>
        <p:grpSpPr>
          <a:xfrm>
            <a:off x="1905000" y="1600200"/>
            <a:ext cx="5029200" cy="830997"/>
            <a:chOff x="5105400" y="1600200"/>
            <a:chExt cx="5029200" cy="830997"/>
          </a:xfrm>
        </p:grpSpPr>
        <p:sp>
          <p:nvSpPr>
            <p:cNvPr id="12" name="TextBox 11"/>
            <p:cNvSpPr txBox="1"/>
            <p:nvPr/>
          </p:nvSpPr>
          <p:spPr>
            <a:xfrm>
              <a:off x="5934752" y="1600200"/>
              <a:ext cx="4199848" cy="830997"/>
            </a:xfrm>
            <a:prstGeom prst="rect">
              <a:avLst/>
            </a:prstGeom>
            <a:noFill/>
          </p:spPr>
          <p:txBody>
            <a:bodyPr wrap="square" rtlCol="0">
              <a:spAutoFit/>
            </a:bodyPr>
            <a:lstStyle/>
            <a:p>
              <a:pPr>
                <a:buFont typeface="Symbol"/>
                <a:buChar char="G"/>
              </a:pPr>
              <a:r>
                <a:rPr lang="en-US" sz="2400" dirty="0" smtClean="0"/>
                <a:t>(</a:t>
              </a:r>
              <a:r>
                <a:rPr lang="en-US" sz="2400" b="1" i="1" dirty="0" smtClean="0"/>
                <a:t>B </a:t>
              </a:r>
              <a:r>
                <a:rPr lang="en-US" sz="2400" b="1" i="1" dirty="0" smtClean="0">
                  <a:sym typeface="Symbol"/>
                </a:rPr>
                <a:t> f</a:t>
              </a:r>
              <a:r>
                <a:rPr lang="en-US" sz="2400" dirty="0" smtClean="0">
                  <a:sym typeface="Symbol"/>
                </a:rPr>
                <a:t> )  </a:t>
              </a:r>
              <a:r>
                <a:rPr lang="en-US" sz="2400" dirty="0" smtClean="0"/>
                <a:t>(</a:t>
              </a:r>
              <a:r>
                <a:rPr lang="en-US" sz="2400" b="1" i="1" dirty="0" smtClean="0"/>
                <a:t>B </a:t>
              </a:r>
              <a:r>
                <a:rPr lang="en-US" sz="2400" b="1" i="1" dirty="0" smtClean="0">
                  <a:sym typeface="Symbol"/>
                </a:rPr>
                <a:t> f</a:t>
              </a:r>
              <a:r>
                <a:rPr lang="en-US" sz="2400" dirty="0" smtClean="0">
                  <a:sym typeface="Symbol"/>
                </a:rPr>
                <a:t> ) </a:t>
              </a:r>
            </a:p>
            <a:p>
              <a:r>
                <a:rPr lang="en-US" sz="2400" dirty="0" smtClean="0">
                  <a:sym typeface="Symbol"/>
                </a:rPr>
                <a:t>             SUM </a:t>
              </a:r>
            </a:p>
          </p:txBody>
        </p:sp>
        <p:cxnSp>
          <p:nvCxnSpPr>
            <p:cNvPr id="13" name="Straight Connector 12"/>
            <p:cNvCxnSpPr/>
            <p:nvPr/>
          </p:nvCxnSpPr>
          <p:spPr bwMode="auto">
            <a:xfrm>
              <a:off x="6172200" y="2032575"/>
              <a:ext cx="2667000"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p:cNvSpPr txBox="1"/>
            <p:nvPr/>
          </p:nvSpPr>
          <p:spPr>
            <a:xfrm>
              <a:off x="5105400" y="1752600"/>
              <a:ext cx="869149" cy="461665"/>
            </a:xfrm>
            <a:prstGeom prst="rect">
              <a:avLst/>
            </a:prstGeom>
            <a:noFill/>
          </p:spPr>
          <p:txBody>
            <a:bodyPr wrap="none" rtlCol="0">
              <a:spAutoFit/>
            </a:bodyPr>
            <a:lstStyle/>
            <a:p>
              <a:r>
                <a:rPr lang="en-US" sz="2400" b="1" i="1" dirty="0" smtClean="0"/>
                <a:t>A</a:t>
              </a:r>
              <a:r>
                <a:rPr lang="en-US" sz="2400" b="1" i="1" baseline="-25000" dirty="0" smtClean="0"/>
                <a:t>CP</a:t>
              </a:r>
              <a:r>
                <a:rPr lang="en-US" dirty="0" smtClean="0"/>
                <a:t> =</a:t>
              </a:r>
              <a:endParaRPr lang="en-US" dirty="0"/>
            </a:p>
          </p:txBody>
        </p:sp>
      </p:grpSp>
    </p:spTree>
    <p:extLst>
      <p:ext uri="{BB962C8B-B14F-4D97-AF65-F5344CB8AC3E}">
        <p14:creationId xmlns:p14="http://schemas.microsoft.com/office/powerpoint/2010/main" val="35280762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763000" cy="1143000"/>
          </a:xfrm>
        </p:spPr>
        <p:txBody>
          <a:bodyPr/>
          <a:lstStyle/>
          <a:p>
            <a:pPr algn="ctr"/>
            <a:r>
              <a:rPr lang="en-US" dirty="0" smtClean="0"/>
              <a:t>Simultaneously, the “end” of the </a:t>
            </a:r>
            <a:r>
              <a:rPr lang="en-US" dirty="0" err="1" smtClean="0"/>
              <a:t>Kaon</a:t>
            </a:r>
            <a:r>
              <a:rPr lang="en-US" dirty="0" smtClean="0"/>
              <a:t>  story in 2002 </a:t>
            </a:r>
            <a:endParaRPr lang="en-US" dirty="0"/>
          </a:p>
        </p:txBody>
      </p:sp>
      <p:sp>
        <p:nvSpPr>
          <p:cNvPr id="3" name="Date Placeholder 2"/>
          <p:cNvSpPr>
            <a:spLocks noGrp="1"/>
          </p:cNvSpPr>
          <p:nvPr>
            <p:ph type="dt" sz="half" idx="10"/>
          </p:nvPr>
        </p:nvSpPr>
        <p:spPr/>
        <p:txBody>
          <a:bodyPr/>
          <a:lstStyle/>
          <a:p>
            <a:pPr>
              <a:defRPr/>
            </a:pPr>
            <a:r>
              <a:rPr lang="en-US" smtClean="0"/>
              <a:t>December 3, 2011</a:t>
            </a:r>
            <a:endParaRPr lang="en-US"/>
          </a:p>
        </p:txBody>
      </p:sp>
      <p:sp>
        <p:nvSpPr>
          <p:cNvPr id="4" name="Footer Placeholder 3"/>
          <p:cNvSpPr>
            <a:spLocks noGrp="1"/>
          </p:cNvSpPr>
          <p:nvPr>
            <p:ph type="ftr" sz="quarter" idx="11"/>
          </p:nvPr>
        </p:nvSpPr>
        <p:spPr/>
        <p:txBody>
          <a:bodyPr/>
          <a:lstStyle/>
          <a:p>
            <a:pPr>
              <a:defRPr/>
            </a:pPr>
            <a:r>
              <a:rPr lang="en-US" smtClean="0"/>
              <a:t>Kamae Fest</a:t>
            </a:r>
            <a:endParaRPr lang="en-US"/>
          </a:p>
        </p:txBody>
      </p:sp>
      <p:sp>
        <p:nvSpPr>
          <p:cNvPr id="6" name="TextBox 5"/>
          <p:cNvSpPr txBox="1"/>
          <p:nvPr/>
        </p:nvSpPr>
        <p:spPr>
          <a:xfrm>
            <a:off x="1572808" y="4461570"/>
            <a:ext cx="5497018" cy="3539430"/>
          </a:xfrm>
          <a:prstGeom prst="rect">
            <a:avLst/>
          </a:prstGeom>
          <a:noFill/>
        </p:spPr>
        <p:txBody>
          <a:bodyPr wrap="none" rtlCol="0">
            <a:spAutoFit/>
          </a:bodyPr>
          <a:lstStyle/>
          <a:p>
            <a:r>
              <a:rPr lang="en-US" sz="3200" b="1" dirty="0" smtClean="0">
                <a:latin typeface="Symbol" pitchFamily="18" charset="2"/>
              </a:rPr>
              <a:t>          |</a:t>
            </a:r>
            <a:r>
              <a:rPr lang="en-US" sz="3200" b="1" dirty="0">
                <a:latin typeface="Symbol" pitchFamily="18" charset="2"/>
              </a:rPr>
              <a:t>e|</a:t>
            </a:r>
            <a:r>
              <a:rPr lang="en-US" sz="3200" b="1" dirty="0"/>
              <a:t> = (2.23 ± 0.01) x 10</a:t>
            </a:r>
            <a:r>
              <a:rPr lang="en-US" sz="3200" b="1" baseline="30000" dirty="0"/>
              <a:t>-3</a:t>
            </a:r>
            <a:r>
              <a:rPr lang="en-US" sz="3200" b="1" dirty="0"/>
              <a:t/>
            </a:r>
            <a:br>
              <a:rPr lang="en-US" sz="3200" b="1" dirty="0"/>
            </a:br>
            <a:r>
              <a:rPr lang="en-US" sz="3200" b="1" dirty="0" smtClean="0"/>
              <a:t>Re(</a:t>
            </a:r>
            <a:r>
              <a:rPr lang="en-US" sz="3200" b="1" dirty="0" smtClean="0">
                <a:latin typeface="Symbol" pitchFamily="18" charset="2"/>
              </a:rPr>
              <a:t>e</a:t>
            </a:r>
            <a:r>
              <a:rPr lang="en-US" sz="3200" b="1" dirty="0" smtClean="0"/>
              <a:t>'/</a:t>
            </a:r>
            <a:r>
              <a:rPr lang="en-US" sz="3200" b="1" dirty="0" smtClean="0">
                <a:latin typeface="Symbol" pitchFamily="18" charset="2"/>
              </a:rPr>
              <a:t>e</a:t>
            </a:r>
            <a:r>
              <a:rPr lang="en-US" sz="3200" b="1" dirty="0" smtClean="0"/>
              <a:t>) = (1.65 ± 0.26) x 10</a:t>
            </a:r>
            <a:r>
              <a:rPr lang="en-US" sz="3200" b="1" baseline="30000" dirty="0" smtClean="0"/>
              <a:t>-3</a:t>
            </a:r>
          </a:p>
          <a:p>
            <a:r>
              <a:rPr lang="en-US" sz="3200" b="1" dirty="0" smtClean="0">
                <a:latin typeface="Symbol" pitchFamily="18" charset="2"/>
              </a:rPr>
              <a:t>  </a:t>
            </a:r>
            <a:r>
              <a:rPr lang="en-US" sz="3200" dirty="0"/>
              <a:t/>
            </a:r>
            <a:br>
              <a:rPr lang="en-US" sz="3200" dirty="0"/>
            </a:br>
            <a:endParaRPr lang="en-US" sz="3200" dirty="0"/>
          </a:p>
          <a:p>
            <a:r>
              <a:rPr lang="en-US" sz="3200" b="1" dirty="0" smtClean="0"/>
              <a:t/>
            </a:r>
            <a:br>
              <a:rPr lang="en-US" sz="3200" b="1" dirty="0" smtClean="0"/>
            </a:br>
            <a:r>
              <a:rPr lang="en-US" sz="3200" dirty="0" smtClean="0"/>
              <a:t/>
            </a:r>
            <a:br>
              <a:rPr lang="en-US" sz="3200" dirty="0" smtClean="0"/>
            </a:br>
            <a:endParaRPr lang="en-US" sz="3200" dirty="0"/>
          </a:p>
        </p:txBody>
      </p:sp>
      <p:pic>
        <p:nvPicPr>
          <p:cNvPr id="168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905000"/>
            <a:ext cx="5255741"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2413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Footer Placeholder 4"/>
          <p:cNvSpPr>
            <a:spLocks noGrp="1"/>
          </p:cNvSpPr>
          <p:nvPr>
            <p:ph type="ftr" sz="quarter" idx="11"/>
          </p:nvPr>
        </p:nvSpPr>
        <p:spPr>
          <a:noFill/>
          <a:ln>
            <a:miter lim="800000"/>
            <a:headEnd/>
            <a:tailEnd/>
          </a:ln>
        </p:spPr>
        <p:txBody>
          <a:bodyPr/>
          <a:lstStyle/>
          <a:p>
            <a:r>
              <a:rPr lang="en-US" smtClean="0"/>
              <a:t>Kamae Fest</a:t>
            </a:r>
          </a:p>
        </p:txBody>
      </p:sp>
      <p:sp>
        <p:nvSpPr>
          <p:cNvPr id="49157" name="Rectangle 3"/>
          <p:cNvSpPr>
            <a:spLocks noGrp="1" noChangeArrowheads="1"/>
          </p:cNvSpPr>
          <p:nvPr>
            <p:ph type="body" idx="1"/>
          </p:nvPr>
        </p:nvSpPr>
        <p:spPr>
          <a:xfrm>
            <a:off x="381000" y="1219200"/>
            <a:ext cx="8686800" cy="5334000"/>
          </a:xfrm>
        </p:spPr>
        <p:txBody>
          <a:bodyPr/>
          <a:lstStyle/>
          <a:p>
            <a:pPr>
              <a:lnSpc>
                <a:spcPct val="80000"/>
              </a:lnSpc>
            </a:pPr>
            <a:r>
              <a:rPr lang="en-US" sz="2400" b="1" dirty="0" smtClean="0"/>
              <a:t>B factory experiments and recently CDF, D0 and </a:t>
            </a:r>
            <a:r>
              <a:rPr lang="en-US" sz="2400" b="1" dirty="0" err="1" smtClean="0"/>
              <a:t>LHCb</a:t>
            </a:r>
            <a:r>
              <a:rPr lang="en-US" sz="2400" b="1" dirty="0" smtClean="0"/>
              <a:t>  provide sensitive over-constrained  tests of the CKM “</a:t>
            </a:r>
            <a:r>
              <a:rPr lang="en-US" sz="2400" b="1" dirty="0" err="1" smtClean="0"/>
              <a:t>Unitarity</a:t>
            </a:r>
            <a:r>
              <a:rPr lang="en-US" sz="2400" b="1" dirty="0" smtClean="0"/>
              <a:t> triangle.”  </a:t>
            </a:r>
          </a:p>
          <a:p>
            <a:pPr>
              <a:lnSpc>
                <a:spcPct val="80000"/>
              </a:lnSpc>
              <a:spcBef>
                <a:spcPts val="1200"/>
              </a:spcBef>
            </a:pPr>
            <a:r>
              <a:rPr lang="en-US" sz="2400" b="1" dirty="0" smtClean="0"/>
              <a:t>Almost certainly means the Standard Model is also the source of original CP violation in </a:t>
            </a:r>
            <a:r>
              <a:rPr lang="en-US" sz="2400" b="1" dirty="0" err="1" smtClean="0"/>
              <a:t>Kaons</a:t>
            </a:r>
            <a:r>
              <a:rPr lang="en-US" sz="2400" b="1" dirty="0" smtClean="0"/>
              <a:t>.</a:t>
            </a:r>
          </a:p>
          <a:p>
            <a:pPr>
              <a:lnSpc>
                <a:spcPct val="80000"/>
              </a:lnSpc>
              <a:spcBef>
                <a:spcPts val="1200"/>
              </a:spcBef>
            </a:pPr>
            <a:endParaRPr lang="en-US" sz="2400" b="1" dirty="0" smtClean="0"/>
          </a:p>
          <a:p>
            <a:pPr>
              <a:lnSpc>
                <a:spcPct val="90000"/>
              </a:lnSpc>
              <a:buFont typeface="Wingdings" pitchFamily="2" charset="2"/>
              <a:buNone/>
            </a:pPr>
            <a:endParaRPr lang="en-US" sz="2400" b="1" dirty="0" smtClean="0"/>
          </a:p>
          <a:p>
            <a:pPr>
              <a:lnSpc>
                <a:spcPct val="90000"/>
              </a:lnSpc>
            </a:pPr>
            <a:endParaRPr lang="en-US" sz="2400" b="1" dirty="0" smtClean="0"/>
          </a:p>
          <a:p>
            <a:pPr>
              <a:lnSpc>
                <a:spcPct val="90000"/>
              </a:lnSpc>
            </a:pPr>
            <a:endParaRPr lang="en-US" sz="2400" b="1" dirty="0" smtClean="0"/>
          </a:p>
          <a:p>
            <a:pPr>
              <a:lnSpc>
                <a:spcPct val="90000"/>
              </a:lnSpc>
            </a:pPr>
            <a:endParaRPr lang="en-US" sz="2400" b="1" dirty="0" smtClean="0"/>
          </a:p>
          <a:p>
            <a:pPr>
              <a:lnSpc>
                <a:spcPct val="90000"/>
              </a:lnSpc>
            </a:pPr>
            <a:r>
              <a:rPr lang="en-US" sz="2400" b="1" dirty="0"/>
              <a:t>A</a:t>
            </a:r>
            <a:r>
              <a:rPr lang="en-US" sz="2400" b="1" dirty="0" smtClean="0"/>
              <a:t>fter 47 years the source of the cosmological CP violation is still hiding out there somewhere! </a:t>
            </a:r>
          </a:p>
          <a:p>
            <a:pPr>
              <a:lnSpc>
                <a:spcPct val="90000"/>
              </a:lnSpc>
            </a:pPr>
            <a:endParaRPr lang="en-US" sz="2000" b="1" dirty="0" smtClean="0"/>
          </a:p>
          <a:p>
            <a:pPr marL="457200" lvl="1" indent="0">
              <a:buFont typeface="Webdings" pitchFamily="18" charset="2"/>
              <a:buNone/>
            </a:pPr>
            <a:r>
              <a:rPr lang="en-US" sz="2000" b="1" dirty="0" smtClean="0"/>
              <a:t>  </a:t>
            </a:r>
          </a:p>
        </p:txBody>
      </p:sp>
      <p:sp>
        <p:nvSpPr>
          <p:cNvPr id="49158" name="Rectangle 4"/>
          <p:cNvSpPr>
            <a:spLocks noGrp="1" noChangeArrowheads="1"/>
          </p:cNvSpPr>
          <p:nvPr>
            <p:ph type="title"/>
          </p:nvPr>
        </p:nvSpPr>
        <p:spPr>
          <a:xfrm>
            <a:off x="533400" y="76200"/>
            <a:ext cx="6629400" cy="1143000"/>
          </a:xfrm>
        </p:spPr>
        <p:txBody>
          <a:bodyPr/>
          <a:lstStyle/>
          <a:p>
            <a:r>
              <a:rPr lang="en-US" smtClean="0"/>
              <a:t>What does all this mean?</a:t>
            </a:r>
          </a:p>
        </p:txBody>
      </p:sp>
      <p:pic>
        <p:nvPicPr>
          <p:cNvPr id="49159" name="Picture 5"/>
          <p:cNvPicPr>
            <a:picLocks noChangeAspect="1" noChangeArrowheads="1"/>
          </p:cNvPicPr>
          <p:nvPr/>
        </p:nvPicPr>
        <p:blipFill>
          <a:blip r:embed="rId2" cstate="print"/>
          <a:srcRect l="44444"/>
          <a:stretch>
            <a:fillRect/>
          </a:stretch>
        </p:blipFill>
        <p:spPr bwMode="auto">
          <a:xfrm>
            <a:off x="1828800" y="2971800"/>
            <a:ext cx="4191000" cy="1619250"/>
          </a:xfrm>
          <a:prstGeom prst="rect">
            <a:avLst/>
          </a:prstGeom>
          <a:noFill/>
          <a:ln w="9525">
            <a:noFill/>
            <a:miter lim="800000"/>
            <a:headEnd/>
            <a:tailEnd/>
          </a:ln>
          <a:effectLst/>
        </p:spPr>
      </p:pic>
      <p:sp>
        <p:nvSpPr>
          <p:cNvPr id="2" name="Date Placeholder 1"/>
          <p:cNvSpPr>
            <a:spLocks noGrp="1"/>
          </p:cNvSpPr>
          <p:nvPr>
            <p:ph type="dt" sz="half" idx="10"/>
          </p:nvPr>
        </p:nvSpPr>
        <p:spPr/>
        <p:txBody>
          <a:bodyPr/>
          <a:lstStyle/>
          <a:p>
            <a:pPr>
              <a:defRPr/>
            </a:pPr>
            <a:r>
              <a:rPr lang="en-US" smtClean="0"/>
              <a:t>December 3, 2011</a:t>
            </a:r>
            <a:endParaRPr lang="en-US" dirty="0"/>
          </a:p>
        </p:txBody>
      </p:sp>
    </p:spTree>
    <p:extLst>
      <p:ext uri="{BB962C8B-B14F-4D97-AF65-F5344CB8AC3E}">
        <p14:creationId xmlns:p14="http://schemas.microsoft.com/office/powerpoint/2010/main" val="32593948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7"/>
          <p:cNvGrpSpPr>
            <a:grpSpLocks/>
          </p:cNvGrpSpPr>
          <p:nvPr/>
        </p:nvGrpSpPr>
        <p:grpSpPr bwMode="auto">
          <a:xfrm>
            <a:off x="457200" y="4038600"/>
            <a:ext cx="3810000" cy="1978980"/>
            <a:chOff x="663" y="906"/>
            <a:chExt cx="1990" cy="764"/>
          </a:xfrm>
        </p:grpSpPr>
        <p:sp>
          <p:nvSpPr>
            <p:cNvPr id="45" name="Rectangle 8"/>
            <p:cNvSpPr>
              <a:spLocks noChangeArrowheads="1"/>
            </p:cNvSpPr>
            <p:nvPr/>
          </p:nvSpPr>
          <p:spPr bwMode="auto">
            <a:xfrm>
              <a:off x="2185" y="906"/>
              <a:ext cx="324" cy="240"/>
            </a:xfrm>
            <a:prstGeom prst="rect">
              <a:avLst/>
            </a:prstGeom>
            <a:solidFill>
              <a:srgbClr val="CC99FF">
                <a:alpha val="50195"/>
              </a:srgbClr>
            </a:solidFill>
            <a:ln w="12700">
              <a:noFill/>
              <a:miter lim="800000"/>
              <a:headEnd/>
              <a:tailEnd/>
            </a:ln>
            <a:effectLst/>
          </p:spPr>
          <p:txBody>
            <a:bodyPr wrap="none" anchor="ctr"/>
            <a:lstStyle/>
            <a:p>
              <a:endParaRPr lang="en-US"/>
            </a:p>
          </p:txBody>
        </p:sp>
        <p:sp>
          <p:nvSpPr>
            <p:cNvPr id="46" name="Rectangle 9"/>
            <p:cNvSpPr>
              <a:spLocks noChangeArrowheads="1"/>
            </p:cNvSpPr>
            <p:nvPr/>
          </p:nvSpPr>
          <p:spPr bwMode="auto">
            <a:xfrm>
              <a:off x="1787" y="909"/>
              <a:ext cx="324" cy="240"/>
            </a:xfrm>
            <a:prstGeom prst="rect">
              <a:avLst/>
            </a:prstGeom>
            <a:solidFill>
              <a:srgbClr val="FFFF99">
                <a:alpha val="50195"/>
              </a:srgbClr>
            </a:solidFill>
            <a:ln w="12700">
              <a:noFill/>
              <a:miter lim="800000"/>
              <a:headEnd/>
              <a:tailEnd/>
            </a:ln>
            <a:effectLst/>
          </p:spPr>
          <p:txBody>
            <a:bodyPr wrap="none" anchor="ctr"/>
            <a:lstStyle/>
            <a:p>
              <a:endParaRPr lang="en-US"/>
            </a:p>
          </p:txBody>
        </p:sp>
        <p:sp>
          <p:nvSpPr>
            <p:cNvPr id="47" name="Rectangle 10"/>
            <p:cNvSpPr>
              <a:spLocks noChangeArrowheads="1"/>
            </p:cNvSpPr>
            <p:nvPr/>
          </p:nvSpPr>
          <p:spPr bwMode="auto">
            <a:xfrm>
              <a:off x="1403" y="1140"/>
              <a:ext cx="324" cy="240"/>
            </a:xfrm>
            <a:prstGeom prst="rect">
              <a:avLst/>
            </a:prstGeom>
            <a:solidFill>
              <a:srgbClr val="FFFF99">
                <a:alpha val="50195"/>
              </a:srgbClr>
            </a:solidFill>
            <a:ln w="12700">
              <a:noFill/>
              <a:miter lim="800000"/>
              <a:headEnd/>
              <a:tailEnd/>
            </a:ln>
            <a:effectLst/>
          </p:spPr>
          <p:txBody>
            <a:bodyPr wrap="none" anchor="ctr"/>
            <a:lstStyle/>
            <a:p>
              <a:endParaRPr lang="en-US"/>
            </a:p>
          </p:txBody>
        </p:sp>
        <p:sp>
          <p:nvSpPr>
            <p:cNvPr id="48" name="Rectangle 11"/>
            <p:cNvSpPr>
              <a:spLocks noChangeArrowheads="1"/>
            </p:cNvSpPr>
            <p:nvPr/>
          </p:nvSpPr>
          <p:spPr bwMode="auto">
            <a:xfrm>
              <a:off x="1400" y="1396"/>
              <a:ext cx="324" cy="240"/>
            </a:xfrm>
            <a:prstGeom prst="rect">
              <a:avLst/>
            </a:prstGeom>
            <a:solidFill>
              <a:srgbClr val="CC99FF">
                <a:alpha val="50195"/>
              </a:srgbClr>
            </a:solidFill>
            <a:ln w="12700">
              <a:noFill/>
              <a:miter lim="800000"/>
              <a:headEnd/>
              <a:tailEnd/>
            </a:ln>
            <a:effectLst/>
          </p:spPr>
          <p:txBody>
            <a:bodyPr wrap="none" anchor="ctr"/>
            <a:lstStyle/>
            <a:p>
              <a:endParaRPr lang="en-US"/>
            </a:p>
          </p:txBody>
        </p:sp>
        <p:sp>
          <p:nvSpPr>
            <p:cNvPr id="49" name="Rectangle 12"/>
            <p:cNvSpPr>
              <a:spLocks noChangeArrowheads="1"/>
            </p:cNvSpPr>
            <p:nvPr/>
          </p:nvSpPr>
          <p:spPr bwMode="auto">
            <a:xfrm>
              <a:off x="1787" y="1392"/>
              <a:ext cx="324" cy="240"/>
            </a:xfrm>
            <a:prstGeom prst="rect">
              <a:avLst/>
            </a:prstGeom>
            <a:solidFill>
              <a:srgbClr val="CCFFCC">
                <a:alpha val="50195"/>
              </a:srgbClr>
            </a:solidFill>
            <a:ln w="12700">
              <a:noFill/>
              <a:miter lim="800000"/>
              <a:headEnd/>
              <a:tailEnd/>
            </a:ln>
            <a:effectLst/>
          </p:spPr>
          <p:txBody>
            <a:bodyPr wrap="none" anchor="ctr"/>
            <a:lstStyle/>
            <a:p>
              <a:endParaRPr lang="en-US"/>
            </a:p>
          </p:txBody>
        </p:sp>
        <p:sp>
          <p:nvSpPr>
            <p:cNvPr id="50" name="Rectangle 13"/>
            <p:cNvSpPr>
              <a:spLocks noChangeArrowheads="1"/>
            </p:cNvSpPr>
            <p:nvPr/>
          </p:nvSpPr>
          <p:spPr bwMode="auto">
            <a:xfrm>
              <a:off x="2185" y="1164"/>
              <a:ext cx="324" cy="240"/>
            </a:xfrm>
            <a:prstGeom prst="rect">
              <a:avLst/>
            </a:prstGeom>
            <a:solidFill>
              <a:srgbClr val="CCFFCC">
                <a:alpha val="50195"/>
              </a:srgbClr>
            </a:solidFill>
            <a:ln w="12700">
              <a:noFill/>
              <a:miter lim="800000"/>
              <a:headEnd/>
              <a:tailEnd/>
            </a:ln>
            <a:effectLst/>
          </p:spPr>
          <p:txBody>
            <a:bodyPr wrap="none" anchor="ctr"/>
            <a:lstStyle/>
            <a:p>
              <a:endParaRPr lang="en-US"/>
            </a:p>
          </p:txBody>
        </p:sp>
        <p:graphicFrame>
          <p:nvGraphicFramePr>
            <p:cNvPr id="51" name="Object 14"/>
            <p:cNvGraphicFramePr>
              <a:graphicFrameLocks noChangeAspect="1"/>
            </p:cNvGraphicFramePr>
            <p:nvPr>
              <p:extLst>
                <p:ext uri="{D42A27DB-BD31-4B8C-83A1-F6EECF244321}">
                  <p14:modId xmlns:p14="http://schemas.microsoft.com/office/powerpoint/2010/main" val="3735930710"/>
                </p:ext>
              </p:extLst>
            </p:nvPr>
          </p:nvGraphicFramePr>
          <p:xfrm>
            <a:off x="663" y="908"/>
            <a:ext cx="1990" cy="762"/>
          </p:xfrm>
          <a:graphic>
            <a:graphicData uri="http://schemas.openxmlformats.org/presentationml/2006/ole">
              <mc:AlternateContent xmlns:mc="http://schemas.openxmlformats.org/markup-compatibility/2006">
                <mc:Choice xmlns:v="urn:schemas-microsoft-com:vml" Requires="v">
                  <p:oleObj spid="_x0000_s189458" name="Equation" r:id="rId3" imgW="3149600" imgH="1206500" progId="Equation.3">
                    <p:embed/>
                  </p:oleObj>
                </mc:Choice>
                <mc:Fallback>
                  <p:oleObj name="Equation" r:id="rId3" imgW="3149600" imgH="1206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 y="908"/>
                          <a:ext cx="1990" cy="762"/>
                        </a:xfrm>
                        <a:prstGeom prst="rect">
                          <a:avLst/>
                        </a:prstGeom>
                        <a:noFill/>
                        <a:extLst>
                          <a:ext uri="{909E8E84-426E-40DD-AFC4-6F175D3DCCD1}">
                            <a14:hiddenFill xmlns:a14="http://schemas.microsoft.com/office/drawing/2010/main">
                              <a:solidFill>
                                <a:srgbClr val="FFFF99"/>
                              </a:solidFill>
                            </a14:hiddenFill>
                          </a:ext>
                        </a:extLst>
                      </p:spPr>
                    </p:pic>
                  </p:oleObj>
                </mc:Fallback>
              </mc:AlternateContent>
            </a:graphicData>
          </a:graphic>
        </p:graphicFrame>
      </p:grpSp>
      <p:sp>
        <p:nvSpPr>
          <p:cNvPr id="10243" name="Footer Placeholder 3"/>
          <p:cNvSpPr>
            <a:spLocks noGrp="1"/>
          </p:cNvSpPr>
          <p:nvPr>
            <p:ph type="ftr" sz="quarter" idx="11"/>
          </p:nvPr>
        </p:nvSpPr>
        <p:spPr>
          <a:noFill/>
          <a:ln>
            <a:miter lim="800000"/>
            <a:headEnd/>
            <a:tailEnd/>
          </a:ln>
        </p:spPr>
        <p:txBody>
          <a:bodyPr/>
          <a:lstStyle/>
          <a:p>
            <a:r>
              <a:rPr lang="en-US" smtClean="0"/>
              <a:t>Kamae Fest</a:t>
            </a:r>
          </a:p>
        </p:txBody>
      </p:sp>
      <p:sp>
        <p:nvSpPr>
          <p:cNvPr id="10246" name="Rectangle 3"/>
          <p:cNvSpPr>
            <a:spLocks noGrp="1" noChangeArrowheads="1"/>
          </p:cNvSpPr>
          <p:nvPr>
            <p:ph type="title"/>
          </p:nvPr>
        </p:nvSpPr>
        <p:spPr>
          <a:xfrm>
            <a:off x="228600" y="381000"/>
            <a:ext cx="8813800" cy="457200"/>
          </a:xfrm>
        </p:spPr>
        <p:txBody>
          <a:bodyPr/>
          <a:lstStyle/>
          <a:p>
            <a:pPr algn="ctr"/>
            <a:r>
              <a:rPr lang="en-US" dirty="0">
                <a:solidFill>
                  <a:schemeClr val="tx1"/>
                </a:solidFill>
              </a:rPr>
              <a:t>(</a:t>
            </a:r>
            <a:r>
              <a:rPr lang="en-US" dirty="0" err="1">
                <a:solidFill>
                  <a:schemeClr val="tx1"/>
                </a:solidFill>
              </a:rPr>
              <a:t>Cabibbo</a:t>
            </a:r>
            <a:r>
              <a:rPr lang="en-US" dirty="0">
                <a:solidFill>
                  <a:schemeClr val="tx1"/>
                </a:solidFill>
              </a:rPr>
              <a:t>-Kobayashi-</a:t>
            </a:r>
            <a:r>
              <a:rPr lang="en-US" dirty="0" err="1">
                <a:solidFill>
                  <a:schemeClr val="tx1"/>
                </a:solidFill>
              </a:rPr>
              <a:t>Maskawa</a:t>
            </a:r>
            <a:r>
              <a:rPr lang="en-US" sz="2400" dirty="0" smtClean="0">
                <a:solidFill>
                  <a:schemeClr val="tx1"/>
                </a:solidFill>
              </a:rPr>
              <a:t>)  </a:t>
            </a:r>
            <a:r>
              <a:rPr lang="en-US" dirty="0" smtClean="0"/>
              <a:t>(1973) </a:t>
            </a:r>
            <a:br>
              <a:rPr lang="en-US" dirty="0" smtClean="0"/>
            </a:br>
            <a:endParaRPr lang="fr-FR" sz="1800" dirty="0" smtClean="0">
              <a:solidFill>
                <a:schemeClr val="tx1"/>
              </a:solidFill>
            </a:endParaRPr>
          </a:p>
        </p:txBody>
      </p:sp>
      <p:graphicFrame>
        <p:nvGraphicFramePr>
          <p:cNvPr id="10247" name="Object 4"/>
          <p:cNvGraphicFramePr>
            <a:graphicFrameLocks noChangeAspect="1"/>
          </p:cNvGraphicFramePr>
          <p:nvPr>
            <p:extLst>
              <p:ext uri="{D42A27DB-BD31-4B8C-83A1-F6EECF244321}">
                <p14:modId xmlns:p14="http://schemas.microsoft.com/office/powerpoint/2010/main" val="3764489308"/>
              </p:ext>
            </p:extLst>
          </p:nvPr>
        </p:nvGraphicFramePr>
        <p:xfrm>
          <a:off x="304800" y="1219200"/>
          <a:ext cx="8566125" cy="423836"/>
        </p:xfrm>
        <a:graphic>
          <a:graphicData uri="http://schemas.openxmlformats.org/presentationml/2006/ole">
            <mc:AlternateContent xmlns:mc="http://schemas.openxmlformats.org/markup-compatibility/2006">
              <mc:Choice xmlns:v="urn:schemas-microsoft-com:vml" Requires="v">
                <p:oleObj spid="_x0000_s189459" name="Equation" r:id="rId5" imgW="4089240" imgH="203040" progId="Equation.3">
                  <p:embed/>
                </p:oleObj>
              </mc:Choice>
              <mc:Fallback>
                <p:oleObj name="Equation" r:id="rId5" imgW="4089240" imgH="203040" progId="Equation.3">
                  <p:embed/>
                  <p:pic>
                    <p:nvPicPr>
                      <p:cNvPr id="0" name=""/>
                      <p:cNvPicPr>
                        <a:picLocks noChangeAspect="1" noChangeArrowheads="1"/>
                      </p:cNvPicPr>
                      <p:nvPr/>
                    </p:nvPicPr>
                    <p:blipFill>
                      <a:blip r:embed="rId6"/>
                      <a:srcRect/>
                      <a:stretch>
                        <a:fillRect/>
                      </a:stretch>
                    </p:blipFill>
                    <p:spPr bwMode="auto">
                      <a:xfrm>
                        <a:off x="304800" y="1219200"/>
                        <a:ext cx="8566125" cy="423836"/>
                      </a:xfrm>
                      <a:prstGeom prst="rect">
                        <a:avLst/>
                      </a:prstGeom>
                      <a:noFill/>
                      <a:extLst/>
                    </p:spPr>
                  </p:pic>
                </p:oleObj>
              </mc:Fallback>
            </mc:AlternateContent>
          </a:graphicData>
        </a:graphic>
      </p:graphicFrame>
      <p:sp>
        <p:nvSpPr>
          <p:cNvPr id="10252" name="Text Box 16"/>
          <p:cNvSpPr txBox="1">
            <a:spLocks noChangeArrowheads="1"/>
          </p:cNvSpPr>
          <p:nvPr/>
        </p:nvSpPr>
        <p:spPr bwMode="auto">
          <a:xfrm>
            <a:off x="1447800" y="2979003"/>
            <a:ext cx="5838755" cy="830997"/>
          </a:xfrm>
          <a:prstGeom prst="rect">
            <a:avLst/>
          </a:prstGeom>
          <a:noFill/>
          <a:ln w="12700">
            <a:noFill/>
            <a:miter lim="800000"/>
            <a:headEnd/>
            <a:tailEnd/>
          </a:ln>
          <a:effectLst/>
        </p:spPr>
        <p:txBody>
          <a:bodyPr wrap="square">
            <a:spAutoFit/>
          </a:bodyPr>
          <a:lstStyle/>
          <a:p>
            <a:pPr algn="ctr"/>
            <a:r>
              <a:rPr lang="en-US" sz="2400" dirty="0" smtClean="0">
                <a:solidFill>
                  <a:schemeClr val="tx1"/>
                </a:solidFill>
              </a:rPr>
              <a:t>CKM Matrix: Unitary, specified by only  </a:t>
            </a:r>
            <a:r>
              <a:rPr lang="en-US" sz="2400" dirty="0">
                <a:solidFill>
                  <a:schemeClr val="tx1"/>
                </a:solidFill>
              </a:rPr>
              <a:t>4 independent real parameters</a:t>
            </a:r>
            <a:endParaRPr lang="fr-FR" sz="2400" dirty="0">
              <a:solidFill>
                <a:schemeClr val="tx1"/>
              </a:solidFill>
            </a:endParaRPr>
          </a:p>
        </p:txBody>
      </p:sp>
      <p:grpSp>
        <p:nvGrpSpPr>
          <p:cNvPr id="10259" name="Group 23"/>
          <p:cNvGrpSpPr>
            <a:grpSpLocks/>
          </p:cNvGrpSpPr>
          <p:nvPr/>
        </p:nvGrpSpPr>
        <p:grpSpPr bwMode="auto">
          <a:xfrm>
            <a:off x="6248400" y="3894002"/>
            <a:ext cx="2071063" cy="1993100"/>
            <a:chOff x="4101" y="2838"/>
            <a:chExt cx="1659" cy="1088"/>
          </a:xfrm>
        </p:grpSpPr>
        <p:sp>
          <p:nvSpPr>
            <p:cNvPr id="10262" name="Rectangle 24"/>
            <p:cNvSpPr>
              <a:spLocks noChangeArrowheads="1"/>
            </p:cNvSpPr>
            <p:nvPr/>
          </p:nvSpPr>
          <p:spPr bwMode="auto">
            <a:xfrm>
              <a:off x="4101" y="2838"/>
              <a:ext cx="443" cy="382"/>
            </a:xfrm>
            <a:prstGeom prst="rect">
              <a:avLst/>
            </a:prstGeom>
            <a:solidFill>
              <a:schemeClr val="bg1"/>
            </a:solidFill>
            <a:ln w="19050" algn="ctr">
              <a:solidFill>
                <a:schemeClr val="tx1"/>
              </a:solidFill>
              <a:miter lim="800000"/>
              <a:headEnd/>
              <a:tailEnd/>
            </a:ln>
            <a:effectLst/>
          </p:spPr>
          <p:txBody>
            <a:bodyPr wrap="none" anchor="ctr"/>
            <a:lstStyle/>
            <a:p>
              <a:endParaRPr lang="en-US"/>
            </a:p>
          </p:txBody>
        </p:sp>
        <p:sp>
          <p:nvSpPr>
            <p:cNvPr id="10263" name="Rectangle 25"/>
            <p:cNvSpPr>
              <a:spLocks noChangeArrowheads="1"/>
            </p:cNvSpPr>
            <p:nvPr/>
          </p:nvSpPr>
          <p:spPr bwMode="auto">
            <a:xfrm>
              <a:off x="4709" y="3173"/>
              <a:ext cx="443" cy="381"/>
            </a:xfrm>
            <a:prstGeom prst="rect">
              <a:avLst/>
            </a:prstGeom>
            <a:solidFill>
              <a:schemeClr val="bg1"/>
            </a:solidFill>
            <a:ln w="19050" algn="ctr">
              <a:solidFill>
                <a:schemeClr val="tx1"/>
              </a:solidFill>
              <a:miter lim="800000"/>
              <a:headEnd/>
              <a:tailEnd/>
            </a:ln>
            <a:effectLst/>
          </p:spPr>
          <p:txBody>
            <a:bodyPr wrap="none" anchor="ctr"/>
            <a:lstStyle/>
            <a:p>
              <a:endParaRPr lang="en-US"/>
            </a:p>
          </p:txBody>
        </p:sp>
        <p:sp>
          <p:nvSpPr>
            <p:cNvPr id="10264" name="Rectangle 26"/>
            <p:cNvSpPr>
              <a:spLocks noChangeArrowheads="1"/>
            </p:cNvSpPr>
            <p:nvPr/>
          </p:nvSpPr>
          <p:spPr bwMode="auto">
            <a:xfrm>
              <a:off x="5317" y="3544"/>
              <a:ext cx="443" cy="382"/>
            </a:xfrm>
            <a:prstGeom prst="rect">
              <a:avLst/>
            </a:prstGeom>
            <a:solidFill>
              <a:schemeClr val="bg1"/>
            </a:solidFill>
            <a:ln w="19050" algn="ctr">
              <a:solidFill>
                <a:schemeClr val="tx1"/>
              </a:solidFill>
              <a:miter lim="800000"/>
              <a:headEnd/>
              <a:tailEnd/>
            </a:ln>
            <a:effectLst/>
          </p:spPr>
          <p:txBody>
            <a:bodyPr wrap="none" anchor="ctr"/>
            <a:lstStyle/>
            <a:p>
              <a:endParaRPr lang="en-US"/>
            </a:p>
          </p:txBody>
        </p:sp>
        <p:sp>
          <p:nvSpPr>
            <p:cNvPr id="10265" name="Rectangle 27"/>
            <p:cNvSpPr>
              <a:spLocks noChangeArrowheads="1"/>
            </p:cNvSpPr>
            <p:nvPr/>
          </p:nvSpPr>
          <p:spPr bwMode="auto">
            <a:xfrm>
              <a:off x="4760" y="2912"/>
              <a:ext cx="242" cy="191"/>
            </a:xfrm>
            <a:prstGeom prst="rect">
              <a:avLst/>
            </a:prstGeom>
            <a:solidFill>
              <a:schemeClr val="bg1"/>
            </a:solidFill>
            <a:ln w="19050" algn="ctr">
              <a:solidFill>
                <a:schemeClr val="tx1"/>
              </a:solidFill>
              <a:miter lim="800000"/>
              <a:headEnd/>
              <a:tailEnd/>
            </a:ln>
            <a:effectLst/>
          </p:spPr>
          <p:txBody>
            <a:bodyPr wrap="none" anchor="ctr"/>
            <a:lstStyle/>
            <a:p>
              <a:endParaRPr lang="en-US"/>
            </a:p>
          </p:txBody>
        </p:sp>
        <p:sp>
          <p:nvSpPr>
            <p:cNvPr id="10266" name="Rectangle 28"/>
            <p:cNvSpPr>
              <a:spLocks noChangeArrowheads="1"/>
            </p:cNvSpPr>
            <p:nvPr/>
          </p:nvSpPr>
          <p:spPr bwMode="auto">
            <a:xfrm>
              <a:off x="4238" y="3321"/>
              <a:ext cx="242" cy="191"/>
            </a:xfrm>
            <a:prstGeom prst="rect">
              <a:avLst/>
            </a:prstGeom>
            <a:solidFill>
              <a:schemeClr val="bg1"/>
            </a:solidFill>
            <a:ln w="19050" algn="ctr">
              <a:solidFill>
                <a:schemeClr val="tx1"/>
              </a:solidFill>
              <a:miter lim="800000"/>
              <a:headEnd/>
              <a:tailEnd/>
            </a:ln>
            <a:effectLst/>
          </p:spPr>
          <p:txBody>
            <a:bodyPr wrap="none" anchor="ctr"/>
            <a:lstStyle/>
            <a:p>
              <a:endParaRPr lang="en-US"/>
            </a:p>
          </p:txBody>
        </p:sp>
        <p:sp>
          <p:nvSpPr>
            <p:cNvPr id="10267" name="Rectangle 29"/>
            <p:cNvSpPr>
              <a:spLocks noChangeArrowheads="1"/>
            </p:cNvSpPr>
            <p:nvPr/>
          </p:nvSpPr>
          <p:spPr bwMode="auto">
            <a:xfrm>
              <a:off x="5423" y="3281"/>
              <a:ext cx="193" cy="96"/>
            </a:xfrm>
            <a:prstGeom prst="rect">
              <a:avLst/>
            </a:prstGeom>
            <a:solidFill>
              <a:schemeClr val="bg1"/>
            </a:solidFill>
            <a:ln w="19050" algn="ctr">
              <a:solidFill>
                <a:schemeClr val="tx1"/>
              </a:solidFill>
              <a:miter lim="800000"/>
              <a:headEnd/>
              <a:tailEnd/>
            </a:ln>
            <a:effectLst/>
          </p:spPr>
          <p:txBody>
            <a:bodyPr wrap="none" anchor="ctr"/>
            <a:lstStyle/>
            <a:p>
              <a:endParaRPr lang="en-US"/>
            </a:p>
          </p:txBody>
        </p:sp>
        <p:sp>
          <p:nvSpPr>
            <p:cNvPr id="10268" name="Rectangle 30"/>
            <p:cNvSpPr>
              <a:spLocks noChangeArrowheads="1"/>
            </p:cNvSpPr>
            <p:nvPr/>
          </p:nvSpPr>
          <p:spPr bwMode="auto">
            <a:xfrm>
              <a:off x="4809" y="3713"/>
              <a:ext cx="193" cy="96"/>
            </a:xfrm>
            <a:prstGeom prst="rect">
              <a:avLst/>
            </a:prstGeom>
            <a:solidFill>
              <a:schemeClr val="bg1"/>
            </a:solidFill>
            <a:ln w="19050" algn="ctr">
              <a:solidFill>
                <a:schemeClr val="tx1"/>
              </a:solidFill>
              <a:miter lim="800000"/>
              <a:headEnd/>
              <a:tailEnd/>
            </a:ln>
            <a:effectLst/>
          </p:spPr>
          <p:txBody>
            <a:bodyPr wrap="none" anchor="ctr"/>
            <a:lstStyle/>
            <a:p>
              <a:endParaRPr lang="en-US"/>
            </a:p>
          </p:txBody>
        </p:sp>
        <p:sp>
          <p:nvSpPr>
            <p:cNvPr id="10269" name="Rectangle 31"/>
            <p:cNvSpPr>
              <a:spLocks noChangeArrowheads="1"/>
            </p:cNvSpPr>
            <p:nvPr/>
          </p:nvSpPr>
          <p:spPr bwMode="auto">
            <a:xfrm>
              <a:off x="5063" y="3581"/>
              <a:ext cx="121" cy="115"/>
            </a:xfrm>
            <a:prstGeom prst="rect">
              <a:avLst/>
            </a:prstGeom>
            <a:solidFill>
              <a:schemeClr val="bg1"/>
            </a:solidFill>
            <a:ln w="19050" algn="ctr">
              <a:noFill/>
              <a:miter lim="800000"/>
              <a:headEnd/>
              <a:tailEnd/>
            </a:ln>
            <a:effectLst/>
          </p:spPr>
          <p:txBody>
            <a:bodyPr wrap="none" anchor="ctr"/>
            <a:lstStyle/>
            <a:p>
              <a:endParaRPr lang="en-US"/>
            </a:p>
          </p:txBody>
        </p:sp>
        <p:sp>
          <p:nvSpPr>
            <p:cNvPr id="10271" name="Rectangle 33"/>
            <p:cNvSpPr>
              <a:spLocks noChangeArrowheads="1"/>
            </p:cNvSpPr>
            <p:nvPr/>
          </p:nvSpPr>
          <p:spPr bwMode="auto">
            <a:xfrm>
              <a:off x="4335" y="3693"/>
              <a:ext cx="81" cy="76"/>
            </a:xfrm>
            <a:prstGeom prst="rect">
              <a:avLst/>
            </a:prstGeom>
            <a:solidFill>
              <a:schemeClr val="bg1"/>
            </a:solidFill>
            <a:ln w="19050" algn="ctr">
              <a:solidFill>
                <a:schemeClr val="tx1"/>
              </a:solidFill>
              <a:miter lim="800000"/>
              <a:headEnd/>
              <a:tailEnd/>
            </a:ln>
            <a:effectLst/>
          </p:spPr>
          <p:txBody>
            <a:bodyPr wrap="none" anchor="ctr"/>
            <a:lstStyle/>
            <a:p>
              <a:endParaRPr lang="en-US"/>
            </a:p>
          </p:txBody>
        </p:sp>
        <p:sp>
          <p:nvSpPr>
            <p:cNvPr id="10272" name="Rectangle 34"/>
            <p:cNvSpPr>
              <a:spLocks noChangeArrowheads="1"/>
            </p:cNvSpPr>
            <p:nvPr/>
          </p:nvSpPr>
          <p:spPr bwMode="auto">
            <a:xfrm>
              <a:off x="5519" y="2987"/>
              <a:ext cx="81" cy="76"/>
            </a:xfrm>
            <a:prstGeom prst="rect">
              <a:avLst/>
            </a:prstGeom>
            <a:solidFill>
              <a:schemeClr val="bg1"/>
            </a:solidFill>
            <a:ln w="19050" algn="ctr">
              <a:solidFill>
                <a:schemeClr val="tx1"/>
              </a:solidFill>
              <a:miter lim="800000"/>
              <a:headEnd/>
              <a:tailEnd/>
            </a:ln>
            <a:effectLst/>
          </p:spPr>
          <p:txBody>
            <a:bodyPr wrap="none" anchor="ctr"/>
            <a:lstStyle/>
            <a:p>
              <a:endParaRPr lang="en-US"/>
            </a:p>
          </p:txBody>
        </p:sp>
      </p:grpSp>
      <p:grpSp>
        <p:nvGrpSpPr>
          <p:cNvPr id="9" name="Group 8"/>
          <p:cNvGrpSpPr/>
          <p:nvPr/>
        </p:nvGrpSpPr>
        <p:grpSpPr>
          <a:xfrm>
            <a:off x="1676400" y="3831266"/>
            <a:ext cx="4572000" cy="2798134"/>
            <a:chOff x="1676400" y="3755066"/>
            <a:chExt cx="4572000" cy="2798134"/>
          </a:xfrm>
        </p:grpSpPr>
        <p:sp>
          <p:nvSpPr>
            <p:cNvPr id="10253" name="Text Box 17"/>
            <p:cNvSpPr txBox="1">
              <a:spLocks noChangeArrowheads="1"/>
            </p:cNvSpPr>
            <p:nvPr/>
          </p:nvSpPr>
          <p:spPr bwMode="auto">
            <a:xfrm>
              <a:off x="3070991" y="6116157"/>
              <a:ext cx="3177409" cy="437043"/>
            </a:xfrm>
            <a:prstGeom prst="rect">
              <a:avLst/>
            </a:prstGeom>
            <a:noFill/>
            <a:ln w="12700">
              <a:solidFill>
                <a:srgbClr val="990099"/>
              </a:solidFill>
              <a:miter lim="800000"/>
              <a:headEnd/>
              <a:tailEnd/>
            </a:ln>
            <a:effectLst/>
          </p:spPr>
          <p:txBody>
            <a:bodyPr wrap="none">
              <a:spAutoFit/>
            </a:bodyPr>
            <a:lstStyle/>
            <a:p>
              <a:pPr algn="ctr">
                <a:lnSpc>
                  <a:spcPct val="80000"/>
                </a:lnSpc>
              </a:pPr>
              <a:r>
                <a:rPr lang="en-US" sz="2800" dirty="0">
                  <a:solidFill>
                    <a:srgbClr val="FF00FF"/>
                  </a:solidFill>
                </a:rPr>
                <a:t>CP violating phase</a:t>
              </a:r>
              <a:endParaRPr lang="fr-FR" sz="2800" dirty="0">
                <a:solidFill>
                  <a:srgbClr val="FF00FF"/>
                </a:solidFill>
              </a:endParaRPr>
            </a:p>
          </p:txBody>
        </p:sp>
        <p:sp>
          <p:nvSpPr>
            <p:cNvPr id="10255" name="Oval 19"/>
            <p:cNvSpPr>
              <a:spLocks noChangeArrowheads="1"/>
            </p:cNvSpPr>
            <p:nvPr/>
          </p:nvSpPr>
          <p:spPr bwMode="auto">
            <a:xfrm>
              <a:off x="1676400" y="5134408"/>
              <a:ext cx="846909" cy="885392"/>
            </a:xfrm>
            <a:prstGeom prst="ellipse">
              <a:avLst/>
            </a:prstGeom>
            <a:noFill/>
            <a:ln w="19050">
              <a:solidFill>
                <a:srgbClr val="990099"/>
              </a:solidFill>
              <a:round/>
              <a:headEnd/>
              <a:tailEnd/>
            </a:ln>
            <a:effectLst/>
          </p:spPr>
          <p:txBody>
            <a:bodyPr wrap="none" anchor="ctr"/>
            <a:lstStyle/>
            <a:p>
              <a:endParaRPr lang="en-US"/>
            </a:p>
          </p:txBody>
        </p:sp>
        <p:sp>
          <p:nvSpPr>
            <p:cNvPr id="10256" name="Oval 20"/>
            <p:cNvSpPr>
              <a:spLocks noChangeArrowheads="1"/>
            </p:cNvSpPr>
            <p:nvPr/>
          </p:nvSpPr>
          <p:spPr bwMode="auto">
            <a:xfrm>
              <a:off x="3276600" y="3755066"/>
              <a:ext cx="843577" cy="893134"/>
            </a:xfrm>
            <a:prstGeom prst="ellipse">
              <a:avLst/>
            </a:prstGeom>
            <a:noFill/>
            <a:ln w="19050">
              <a:solidFill>
                <a:srgbClr val="990099"/>
              </a:solidFill>
              <a:round/>
              <a:headEnd/>
              <a:tailEnd/>
            </a:ln>
            <a:effectLst/>
          </p:spPr>
          <p:txBody>
            <a:bodyPr wrap="none" anchor="ctr"/>
            <a:lstStyle/>
            <a:p>
              <a:endParaRPr lang="en-US"/>
            </a:p>
          </p:txBody>
        </p:sp>
        <p:cxnSp>
          <p:nvCxnSpPr>
            <p:cNvPr id="3" name="Straight Arrow Connector 2"/>
            <p:cNvCxnSpPr/>
            <p:nvPr/>
          </p:nvCxnSpPr>
          <p:spPr bwMode="auto">
            <a:xfrm flipH="1" flipV="1">
              <a:off x="2523309" y="5784565"/>
              <a:ext cx="812031" cy="331592"/>
            </a:xfrm>
            <a:prstGeom prst="straightConnector1">
              <a:avLst/>
            </a:prstGeom>
            <a:solidFill>
              <a:schemeClr val="accent1"/>
            </a:solidFill>
            <a:ln w="9525" cap="flat" cmpd="sng" algn="ctr">
              <a:solidFill>
                <a:srgbClr val="CC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Arrow Connector 36"/>
            <p:cNvCxnSpPr/>
            <p:nvPr/>
          </p:nvCxnSpPr>
          <p:spPr bwMode="auto">
            <a:xfrm flipH="1" flipV="1">
              <a:off x="4140970" y="4316608"/>
              <a:ext cx="1116830" cy="1799549"/>
            </a:xfrm>
            <a:prstGeom prst="straightConnector1">
              <a:avLst/>
            </a:prstGeom>
            <a:solidFill>
              <a:schemeClr val="accent1"/>
            </a:solidFill>
            <a:ln w="9525" cap="flat" cmpd="sng" algn="ctr">
              <a:solidFill>
                <a:srgbClr val="CC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 name="Date Placeholder 9"/>
          <p:cNvSpPr>
            <a:spLocks noGrp="1"/>
          </p:cNvSpPr>
          <p:nvPr>
            <p:ph type="dt" sz="half" idx="10"/>
          </p:nvPr>
        </p:nvSpPr>
        <p:spPr/>
        <p:txBody>
          <a:bodyPr/>
          <a:lstStyle/>
          <a:p>
            <a:pPr>
              <a:defRPr/>
            </a:pPr>
            <a:r>
              <a:rPr lang="en-US" smtClean="0"/>
              <a:t>December 3, 2011</a:t>
            </a:r>
            <a:endParaRPr lang="en-US"/>
          </a:p>
        </p:txBody>
      </p:sp>
      <p:grpSp>
        <p:nvGrpSpPr>
          <p:cNvPr id="15" name="Group 14"/>
          <p:cNvGrpSpPr/>
          <p:nvPr/>
        </p:nvGrpSpPr>
        <p:grpSpPr>
          <a:xfrm>
            <a:off x="2246995" y="1447800"/>
            <a:ext cx="3544205" cy="1447800"/>
            <a:chOff x="2246995" y="1447800"/>
            <a:chExt cx="3544205" cy="1447800"/>
          </a:xfrm>
        </p:grpSpPr>
        <p:pic>
          <p:nvPicPr>
            <p:cNvPr id="4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6995" y="1447800"/>
              <a:ext cx="3544205" cy="143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883302" y="2183765"/>
              <a:ext cx="327334" cy="400110"/>
            </a:xfrm>
            <a:prstGeom prst="rect">
              <a:avLst/>
            </a:prstGeom>
            <a:noFill/>
          </p:spPr>
          <p:txBody>
            <a:bodyPr wrap="none" rtlCol="0">
              <a:spAutoFit/>
            </a:bodyPr>
            <a:lstStyle/>
            <a:p>
              <a:r>
                <a:rPr lang="en-US" sz="2000" dirty="0" smtClean="0">
                  <a:solidFill>
                    <a:srgbClr val="FF0000"/>
                  </a:solidFill>
                </a:rPr>
                <a:t>_</a:t>
              </a:r>
              <a:endParaRPr lang="en-US" sz="2000" dirty="0">
                <a:solidFill>
                  <a:srgbClr val="FF0000"/>
                </a:solidFill>
              </a:endParaRPr>
            </a:p>
          </p:txBody>
        </p:sp>
        <p:sp>
          <p:nvSpPr>
            <p:cNvPr id="11" name="TextBox 10"/>
            <p:cNvSpPr txBox="1"/>
            <p:nvPr/>
          </p:nvSpPr>
          <p:spPr>
            <a:xfrm>
              <a:off x="4406168" y="2057400"/>
              <a:ext cx="505267" cy="461665"/>
            </a:xfrm>
            <a:prstGeom prst="rect">
              <a:avLst/>
            </a:prstGeom>
            <a:noFill/>
          </p:spPr>
          <p:txBody>
            <a:bodyPr wrap="none" rtlCol="0">
              <a:spAutoFit/>
            </a:bodyPr>
            <a:lstStyle/>
            <a:p>
              <a:r>
                <a:rPr lang="en-US" sz="2400" i="1" dirty="0" smtClean="0">
                  <a:solidFill>
                    <a:srgbClr val="0066FF"/>
                  </a:solidFill>
                  <a:latin typeface="Comic Sans MS" pitchFamily="66" charset="0"/>
                </a:rPr>
                <a:t>W</a:t>
              </a:r>
              <a:endParaRPr lang="en-US" sz="2400" i="1" dirty="0">
                <a:solidFill>
                  <a:srgbClr val="0066FF"/>
                </a:solidFill>
                <a:latin typeface="Comic Sans MS" pitchFamily="66" charset="0"/>
              </a:endParaRPr>
            </a:p>
          </p:txBody>
        </p:sp>
        <p:sp>
          <p:nvSpPr>
            <p:cNvPr id="12" name="Rectangle 11"/>
            <p:cNvSpPr/>
            <p:nvPr/>
          </p:nvSpPr>
          <p:spPr>
            <a:xfrm>
              <a:off x="2971800" y="2052935"/>
              <a:ext cx="505267" cy="461665"/>
            </a:xfrm>
            <a:prstGeom prst="rect">
              <a:avLst/>
            </a:prstGeom>
          </p:spPr>
          <p:txBody>
            <a:bodyPr wrap="none">
              <a:spAutoFit/>
            </a:bodyPr>
            <a:lstStyle/>
            <a:p>
              <a:r>
                <a:rPr lang="en-US" sz="2400" i="1" dirty="0">
                  <a:solidFill>
                    <a:srgbClr val="0066FF"/>
                  </a:solidFill>
                  <a:latin typeface="Comic Sans MS" pitchFamily="66" charset="0"/>
                </a:rPr>
                <a:t>W</a:t>
              </a:r>
            </a:p>
          </p:txBody>
        </p:sp>
        <p:sp>
          <p:nvSpPr>
            <p:cNvPr id="13" name="Rectangle 12"/>
            <p:cNvSpPr/>
            <p:nvPr/>
          </p:nvSpPr>
          <p:spPr>
            <a:xfrm>
              <a:off x="3865420" y="1745670"/>
              <a:ext cx="328936" cy="461665"/>
            </a:xfrm>
            <a:prstGeom prst="rect">
              <a:avLst/>
            </a:prstGeom>
          </p:spPr>
          <p:txBody>
            <a:bodyPr wrap="none">
              <a:spAutoFit/>
            </a:bodyPr>
            <a:lstStyle/>
            <a:p>
              <a:pPr lvl="0"/>
              <a:r>
                <a:rPr lang="en-US" sz="2400" i="1" dirty="0" smtClean="0">
                  <a:solidFill>
                    <a:srgbClr val="FF0000"/>
                  </a:solidFill>
                  <a:latin typeface="Comic Sans MS" pitchFamily="66" charset="0"/>
                </a:rPr>
                <a:t>t</a:t>
              </a:r>
              <a:endParaRPr lang="en-US" sz="2400" i="1" dirty="0">
                <a:solidFill>
                  <a:srgbClr val="FF0000"/>
                </a:solidFill>
                <a:latin typeface="Comic Sans MS" pitchFamily="66" charset="0"/>
              </a:endParaRPr>
            </a:p>
          </p:txBody>
        </p:sp>
        <p:sp>
          <p:nvSpPr>
            <p:cNvPr id="52" name="Rectangle 51"/>
            <p:cNvSpPr/>
            <p:nvPr/>
          </p:nvSpPr>
          <p:spPr>
            <a:xfrm>
              <a:off x="3810000" y="2433935"/>
              <a:ext cx="328936" cy="461665"/>
            </a:xfrm>
            <a:prstGeom prst="rect">
              <a:avLst/>
            </a:prstGeom>
          </p:spPr>
          <p:txBody>
            <a:bodyPr wrap="none">
              <a:spAutoFit/>
            </a:bodyPr>
            <a:lstStyle/>
            <a:p>
              <a:pPr lvl="0"/>
              <a:r>
                <a:rPr lang="en-US" sz="2400" i="1" dirty="0" smtClean="0">
                  <a:solidFill>
                    <a:srgbClr val="FF0000"/>
                  </a:solidFill>
                  <a:latin typeface="Comic Sans MS" pitchFamily="66" charset="0"/>
                </a:rPr>
                <a:t>t</a:t>
              </a:r>
              <a:endParaRPr lang="en-US" sz="2400" i="1" dirty="0">
                <a:solidFill>
                  <a:srgbClr val="FF0000"/>
                </a:solidFill>
                <a:latin typeface="Comic Sans MS" pitchFamily="66" charset="0"/>
              </a:endParaRPr>
            </a:p>
          </p:txBody>
        </p:sp>
      </p:grpSp>
    </p:spTree>
    <p:extLst>
      <p:ext uri="{BB962C8B-B14F-4D97-AF65-F5344CB8AC3E}">
        <p14:creationId xmlns:p14="http://schemas.microsoft.com/office/powerpoint/2010/main" val="4070804057"/>
      </p:ext>
    </p:extLst>
  </p:cSld>
  <p:clrMapOvr>
    <a:masterClrMapping/>
  </p:clrMapOvr>
  <p:transition advTm="61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76" r="3938"/>
          <a:stretch/>
        </p:blipFill>
        <p:spPr bwMode="auto">
          <a:xfrm>
            <a:off x="3" y="848485"/>
            <a:ext cx="9143999" cy="6466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pPr>
              <a:defRPr/>
            </a:pPr>
            <a:r>
              <a:rPr lang="en-US" smtClean="0"/>
              <a:t>September 22, 2012</a:t>
            </a:r>
            <a:endParaRPr lang="en-US" dirty="0"/>
          </a:p>
        </p:txBody>
      </p:sp>
      <p:sp>
        <p:nvSpPr>
          <p:cNvPr id="3" name="Footer Placeholder 2"/>
          <p:cNvSpPr>
            <a:spLocks noGrp="1"/>
          </p:cNvSpPr>
          <p:nvPr>
            <p:ph type="ftr" sz="quarter" idx="11"/>
          </p:nvPr>
        </p:nvSpPr>
        <p:spPr/>
        <p:txBody>
          <a:bodyPr/>
          <a:lstStyle/>
          <a:p>
            <a:pPr>
              <a:defRPr/>
            </a:pPr>
            <a:r>
              <a:rPr lang="en-US" smtClean="0"/>
              <a:t>PILCHERFEST</a:t>
            </a:r>
            <a:endParaRPr lang="en-US" dirty="0"/>
          </a:p>
        </p:txBody>
      </p:sp>
      <p:sp>
        <p:nvSpPr>
          <p:cNvPr id="5" name="TextBox 4"/>
          <p:cNvSpPr txBox="1"/>
          <p:nvPr/>
        </p:nvSpPr>
        <p:spPr>
          <a:xfrm>
            <a:off x="914400" y="76201"/>
            <a:ext cx="7239000" cy="769441"/>
          </a:xfrm>
          <a:prstGeom prst="rect">
            <a:avLst/>
          </a:prstGeom>
          <a:noFill/>
        </p:spPr>
        <p:txBody>
          <a:bodyPr wrap="square" rtlCol="0">
            <a:spAutoFit/>
          </a:bodyPr>
          <a:lstStyle/>
          <a:p>
            <a:r>
              <a:rPr lang="en-US" sz="4400" dirty="0" smtClean="0"/>
              <a:t>Entering Grad Class -- 1965</a:t>
            </a:r>
            <a:endParaRPr lang="en-US" sz="4400" dirty="0"/>
          </a:p>
        </p:txBody>
      </p:sp>
      <p:sp>
        <p:nvSpPr>
          <p:cNvPr id="10" name="Rectangle 9"/>
          <p:cNvSpPr/>
          <p:nvPr/>
        </p:nvSpPr>
        <p:spPr bwMode="auto">
          <a:xfrm>
            <a:off x="1866900" y="1981200"/>
            <a:ext cx="876300" cy="914400"/>
          </a:xfrm>
          <a:prstGeom prst="rect">
            <a:avLst/>
          </a:prstGeom>
          <a:noFill/>
          <a:ln w="57150" cap="flat" cmpd="sng" algn="ctr">
            <a:solidFill>
              <a:srgbClr val="0033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grpSp>
        <p:nvGrpSpPr>
          <p:cNvPr id="6" name="Group 5"/>
          <p:cNvGrpSpPr/>
          <p:nvPr/>
        </p:nvGrpSpPr>
        <p:grpSpPr>
          <a:xfrm>
            <a:off x="304800" y="1066800"/>
            <a:ext cx="8763000" cy="2667000"/>
            <a:chOff x="304800" y="1066800"/>
            <a:chExt cx="8763000" cy="2667000"/>
          </a:xfrm>
        </p:grpSpPr>
        <p:sp>
          <p:nvSpPr>
            <p:cNvPr id="8" name="Rectangle 7"/>
            <p:cNvSpPr/>
            <p:nvPr/>
          </p:nvSpPr>
          <p:spPr bwMode="auto">
            <a:xfrm>
              <a:off x="8229600" y="1371600"/>
              <a:ext cx="838200"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9" name="Rectangle 8"/>
            <p:cNvSpPr/>
            <p:nvPr/>
          </p:nvSpPr>
          <p:spPr bwMode="auto">
            <a:xfrm>
              <a:off x="2622332" y="1600200"/>
              <a:ext cx="654268"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11" name="Rectangle 10"/>
            <p:cNvSpPr/>
            <p:nvPr/>
          </p:nvSpPr>
          <p:spPr bwMode="auto">
            <a:xfrm>
              <a:off x="304800" y="2819400"/>
              <a:ext cx="762000"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13" name="Rectangle 12"/>
            <p:cNvSpPr/>
            <p:nvPr/>
          </p:nvSpPr>
          <p:spPr bwMode="auto">
            <a:xfrm>
              <a:off x="1524000" y="1066800"/>
              <a:ext cx="533400" cy="6096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grpSp>
      <p:sp>
        <p:nvSpPr>
          <p:cNvPr id="7" name="Slide Number Placeholder 6"/>
          <p:cNvSpPr>
            <a:spLocks noGrp="1"/>
          </p:cNvSpPr>
          <p:nvPr>
            <p:ph type="sldNum" sz="quarter" idx="12"/>
          </p:nvPr>
        </p:nvSpPr>
        <p:spPr/>
        <p:txBody>
          <a:bodyPr/>
          <a:lstStyle/>
          <a:p>
            <a:pPr>
              <a:defRPr/>
            </a:pPr>
            <a:fld id="{C2948503-C82A-4575-99B6-B31029270FAD}" type="slidenum">
              <a:rPr lang="en-US" smtClean="0">
                <a:solidFill>
                  <a:srgbClr val="000000"/>
                </a:solidFill>
              </a:rPr>
              <a:pPr>
                <a:defRPr/>
              </a:pPr>
              <a:t>6</a:t>
            </a:fld>
            <a:endParaRPr lang="en-US">
              <a:solidFill>
                <a:srgbClr val="000000"/>
              </a:solidFill>
            </a:endParaRPr>
          </a:p>
        </p:txBody>
      </p:sp>
    </p:spTree>
    <p:extLst>
      <p:ext uri="{BB962C8B-B14F-4D97-AF65-F5344CB8AC3E}">
        <p14:creationId xmlns:p14="http://schemas.microsoft.com/office/powerpoint/2010/main" val="285932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September 22, 2012</a:t>
            </a:r>
            <a:endParaRPr lang="en-US" dirty="0"/>
          </a:p>
        </p:txBody>
      </p:sp>
      <p:sp>
        <p:nvSpPr>
          <p:cNvPr id="3" name="Footer Placeholder 2"/>
          <p:cNvSpPr>
            <a:spLocks noGrp="1"/>
          </p:cNvSpPr>
          <p:nvPr>
            <p:ph type="ftr" sz="quarter" idx="11"/>
          </p:nvPr>
        </p:nvSpPr>
        <p:spPr/>
        <p:txBody>
          <a:bodyPr/>
          <a:lstStyle/>
          <a:p>
            <a:pPr>
              <a:defRPr/>
            </a:pPr>
            <a:r>
              <a:rPr lang="en-US" smtClean="0"/>
              <a:t>PILCHERFEST</a:t>
            </a:r>
            <a:endParaRPr lang="en-US" dirty="0"/>
          </a:p>
        </p:txBody>
      </p:sp>
      <p:pic>
        <p:nvPicPr>
          <p:cNvPr id="1699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22" r="5115"/>
          <a:stretch/>
        </p:blipFill>
        <p:spPr bwMode="auto">
          <a:xfrm>
            <a:off x="2" y="457200"/>
            <a:ext cx="9169985" cy="603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bwMode="auto">
          <a:xfrm>
            <a:off x="5791200" y="1676400"/>
            <a:ext cx="533400"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6" name="Rectangle 5"/>
          <p:cNvSpPr/>
          <p:nvPr/>
        </p:nvSpPr>
        <p:spPr bwMode="auto">
          <a:xfrm>
            <a:off x="6324600" y="609600"/>
            <a:ext cx="533400"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7" name="Rectangle 6"/>
          <p:cNvSpPr/>
          <p:nvPr/>
        </p:nvSpPr>
        <p:spPr bwMode="auto">
          <a:xfrm>
            <a:off x="2667000" y="743607"/>
            <a:ext cx="533400"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8" name="Rectangle 7"/>
          <p:cNvSpPr/>
          <p:nvPr/>
        </p:nvSpPr>
        <p:spPr bwMode="auto">
          <a:xfrm>
            <a:off x="609600" y="1371600"/>
            <a:ext cx="533400"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4" name="Slide Number Placeholder 3"/>
          <p:cNvSpPr>
            <a:spLocks noGrp="1"/>
          </p:cNvSpPr>
          <p:nvPr>
            <p:ph type="sldNum" sz="quarter" idx="12"/>
          </p:nvPr>
        </p:nvSpPr>
        <p:spPr/>
        <p:txBody>
          <a:bodyPr/>
          <a:lstStyle/>
          <a:p>
            <a:pPr>
              <a:defRPr/>
            </a:pPr>
            <a:fld id="{C2948503-C82A-4575-99B6-B31029270FAD}" type="slidenum">
              <a:rPr lang="en-US" smtClean="0">
                <a:solidFill>
                  <a:srgbClr val="000000"/>
                </a:solidFill>
              </a:rPr>
              <a:pPr>
                <a:defRPr/>
              </a:pPr>
              <a:t>7</a:t>
            </a:fld>
            <a:endParaRPr lang="en-US">
              <a:solidFill>
                <a:srgbClr val="000000"/>
              </a:solidFill>
            </a:endParaRPr>
          </a:p>
        </p:txBody>
      </p:sp>
      <p:sp>
        <p:nvSpPr>
          <p:cNvPr id="10" name="TextBox 9"/>
          <p:cNvSpPr txBox="1"/>
          <p:nvPr/>
        </p:nvSpPr>
        <p:spPr>
          <a:xfrm>
            <a:off x="914400" y="-51375"/>
            <a:ext cx="7818781" cy="584775"/>
          </a:xfrm>
          <a:prstGeom prst="rect">
            <a:avLst/>
          </a:prstGeom>
          <a:noFill/>
        </p:spPr>
        <p:txBody>
          <a:bodyPr wrap="square" rtlCol="0">
            <a:spAutoFit/>
          </a:bodyPr>
          <a:lstStyle/>
          <a:p>
            <a:r>
              <a:rPr lang="en-US" sz="3200" dirty="0" smtClean="0"/>
              <a:t>Entering  Grad Class -- 1966</a:t>
            </a:r>
            <a:endParaRPr lang="en-US" sz="3200" dirty="0"/>
          </a:p>
        </p:txBody>
      </p:sp>
    </p:spTree>
    <p:extLst>
      <p:ext uri="{BB962C8B-B14F-4D97-AF65-F5344CB8AC3E}">
        <p14:creationId xmlns:p14="http://schemas.microsoft.com/office/powerpoint/2010/main" val="25280099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September 22, 2012</a:t>
            </a:r>
            <a:endParaRPr lang="en-US" dirty="0"/>
          </a:p>
        </p:txBody>
      </p:sp>
      <p:sp>
        <p:nvSpPr>
          <p:cNvPr id="3" name="Footer Placeholder 2"/>
          <p:cNvSpPr>
            <a:spLocks noGrp="1"/>
          </p:cNvSpPr>
          <p:nvPr>
            <p:ph type="ftr" sz="quarter" idx="11"/>
          </p:nvPr>
        </p:nvSpPr>
        <p:spPr/>
        <p:txBody>
          <a:bodyPr/>
          <a:lstStyle/>
          <a:p>
            <a:pPr>
              <a:defRPr/>
            </a:pPr>
            <a:r>
              <a:rPr lang="en-US" smtClean="0"/>
              <a:t>PILCHERFEST</a:t>
            </a:r>
            <a:endParaRPr lang="en-US" dirty="0"/>
          </a:p>
        </p:txBody>
      </p:sp>
      <p:pic>
        <p:nvPicPr>
          <p:cNvPr id="133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0" y="-28651200"/>
            <a:ext cx="9144000" cy="1233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01913" y="-23383875"/>
            <a:ext cx="5489860" cy="740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2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2" t="2361" r="1601"/>
          <a:stretch/>
        </p:blipFill>
        <p:spPr bwMode="auto">
          <a:xfrm>
            <a:off x="0" y="533400"/>
            <a:ext cx="9260875" cy="7022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914400" y="-51375"/>
            <a:ext cx="7818781" cy="584775"/>
          </a:xfrm>
          <a:prstGeom prst="rect">
            <a:avLst/>
          </a:prstGeom>
          <a:noFill/>
        </p:spPr>
        <p:txBody>
          <a:bodyPr wrap="square" rtlCol="0">
            <a:spAutoFit/>
          </a:bodyPr>
          <a:lstStyle/>
          <a:p>
            <a:r>
              <a:rPr lang="en-US" sz="3200" dirty="0" smtClean="0"/>
              <a:t>Entering  Grad Class -- 1964</a:t>
            </a:r>
            <a:endParaRPr lang="en-US" sz="3200" dirty="0"/>
          </a:p>
        </p:txBody>
      </p:sp>
      <p:sp>
        <p:nvSpPr>
          <p:cNvPr id="4" name="Rectangle 3"/>
          <p:cNvSpPr/>
          <p:nvPr/>
        </p:nvSpPr>
        <p:spPr bwMode="auto">
          <a:xfrm>
            <a:off x="6060186" y="1143000"/>
            <a:ext cx="645414"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10" name="Rectangle 9"/>
          <p:cNvSpPr/>
          <p:nvPr/>
        </p:nvSpPr>
        <p:spPr bwMode="auto">
          <a:xfrm>
            <a:off x="1828800" y="1295400"/>
            <a:ext cx="685800"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11" name="Rectangle 10"/>
          <p:cNvSpPr/>
          <p:nvPr/>
        </p:nvSpPr>
        <p:spPr bwMode="auto">
          <a:xfrm>
            <a:off x="5486400" y="1524000"/>
            <a:ext cx="553212"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12" name="Rectangle 11"/>
          <p:cNvSpPr/>
          <p:nvPr/>
        </p:nvSpPr>
        <p:spPr bwMode="auto">
          <a:xfrm>
            <a:off x="3810000" y="609600"/>
            <a:ext cx="685800" cy="7620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5" name="Slide Number Placeholder 4"/>
          <p:cNvSpPr>
            <a:spLocks noGrp="1"/>
          </p:cNvSpPr>
          <p:nvPr>
            <p:ph type="sldNum" sz="quarter" idx="12"/>
          </p:nvPr>
        </p:nvSpPr>
        <p:spPr/>
        <p:txBody>
          <a:bodyPr/>
          <a:lstStyle/>
          <a:p>
            <a:pPr>
              <a:defRPr/>
            </a:pPr>
            <a:fld id="{C2948503-C82A-4575-99B6-B31029270FAD}" type="slidenum">
              <a:rPr lang="en-US" smtClean="0">
                <a:solidFill>
                  <a:srgbClr val="000000"/>
                </a:solidFill>
              </a:rPr>
              <a:pPr>
                <a:defRPr/>
              </a:pPr>
              <a:t>8</a:t>
            </a:fld>
            <a:endParaRPr lang="en-US">
              <a:solidFill>
                <a:srgbClr val="000000"/>
              </a:solidFill>
            </a:endParaRPr>
          </a:p>
        </p:txBody>
      </p:sp>
    </p:spTree>
    <p:extLst>
      <p:ext uri="{BB962C8B-B14F-4D97-AF65-F5344CB8AC3E}">
        <p14:creationId xmlns:p14="http://schemas.microsoft.com/office/powerpoint/2010/main" val="6824930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September 22, 2012</a:t>
            </a:r>
            <a:endParaRPr lang="en-US" dirty="0"/>
          </a:p>
        </p:txBody>
      </p:sp>
      <p:sp>
        <p:nvSpPr>
          <p:cNvPr id="3" name="Footer Placeholder 2"/>
          <p:cNvSpPr>
            <a:spLocks noGrp="1"/>
          </p:cNvSpPr>
          <p:nvPr>
            <p:ph type="ftr" sz="quarter" idx="11"/>
          </p:nvPr>
        </p:nvSpPr>
        <p:spPr/>
        <p:txBody>
          <a:bodyPr/>
          <a:lstStyle/>
          <a:p>
            <a:pPr>
              <a:defRPr/>
            </a:pPr>
            <a:r>
              <a:rPr lang="en-US" smtClean="0"/>
              <a:t>PILCHERFEST</a:t>
            </a:r>
            <a:endParaRPr lang="en-US" dirty="0"/>
          </a:p>
        </p:txBody>
      </p:sp>
      <p:pic>
        <p:nvPicPr>
          <p:cNvPr id="1720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86" r="3276"/>
          <a:stretch/>
        </p:blipFill>
        <p:spPr bwMode="auto">
          <a:xfrm>
            <a:off x="76202" y="209549"/>
            <a:ext cx="9110317" cy="6648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bwMode="auto">
          <a:xfrm>
            <a:off x="2286000" y="838200"/>
            <a:ext cx="533400" cy="7620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6" name="Rectangle 5"/>
          <p:cNvSpPr/>
          <p:nvPr/>
        </p:nvSpPr>
        <p:spPr bwMode="auto">
          <a:xfrm>
            <a:off x="1905000" y="1584435"/>
            <a:ext cx="533400"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7" name="Rectangle 6"/>
          <p:cNvSpPr/>
          <p:nvPr/>
        </p:nvSpPr>
        <p:spPr bwMode="auto">
          <a:xfrm>
            <a:off x="6858000" y="1584435"/>
            <a:ext cx="533400"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8" name="Rectangle 7"/>
          <p:cNvSpPr/>
          <p:nvPr/>
        </p:nvSpPr>
        <p:spPr bwMode="auto">
          <a:xfrm>
            <a:off x="6278617" y="1143000"/>
            <a:ext cx="533400" cy="9144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FF3300"/>
              </a:solidFill>
              <a:effectLst/>
              <a:latin typeface="Arial" charset="0"/>
            </a:endParaRPr>
          </a:p>
        </p:txBody>
      </p:sp>
      <p:sp>
        <p:nvSpPr>
          <p:cNvPr id="4" name="Slide Number Placeholder 3"/>
          <p:cNvSpPr>
            <a:spLocks noGrp="1"/>
          </p:cNvSpPr>
          <p:nvPr>
            <p:ph type="sldNum" sz="quarter" idx="12"/>
          </p:nvPr>
        </p:nvSpPr>
        <p:spPr/>
        <p:txBody>
          <a:bodyPr/>
          <a:lstStyle/>
          <a:p>
            <a:pPr>
              <a:defRPr/>
            </a:pPr>
            <a:fld id="{C2948503-C82A-4575-99B6-B31029270FAD}" type="slidenum">
              <a:rPr lang="en-US" smtClean="0">
                <a:solidFill>
                  <a:srgbClr val="000000"/>
                </a:solidFill>
              </a:rPr>
              <a:pPr>
                <a:defRPr/>
              </a:pPr>
              <a:t>9</a:t>
            </a:fld>
            <a:endParaRPr lang="en-US">
              <a:solidFill>
                <a:srgbClr val="000000"/>
              </a:solidFill>
            </a:endParaRPr>
          </a:p>
        </p:txBody>
      </p:sp>
      <p:sp>
        <p:nvSpPr>
          <p:cNvPr id="10" name="TextBox 9"/>
          <p:cNvSpPr txBox="1"/>
          <p:nvPr/>
        </p:nvSpPr>
        <p:spPr>
          <a:xfrm>
            <a:off x="914401" y="-67141"/>
            <a:ext cx="7162800" cy="523220"/>
          </a:xfrm>
          <a:prstGeom prst="rect">
            <a:avLst/>
          </a:prstGeo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path path="circle">
              <a:fillToRect r="100000" b="100000"/>
            </a:path>
            <a:tileRect l="-100000" t="-100000"/>
          </a:gradFill>
        </p:spPr>
        <p:txBody>
          <a:bodyPr wrap="square" rtlCol="0">
            <a:spAutoFit/>
          </a:bodyPr>
          <a:lstStyle/>
          <a:p>
            <a:r>
              <a:rPr lang="en-US" sz="2800" dirty="0" smtClean="0"/>
              <a:t>Entering  Grad Class -- 1963</a:t>
            </a:r>
            <a:endParaRPr lang="en-US" sz="2800" dirty="0"/>
          </a:p>
        </p:txBody>
      </p:sp>
    </p:spTree>
    <p:extLst>
      <p:ext uri="{BB962C8B-B14F-4D97-AF65-F5344CB8AC3E}">
        <p14:creationId xmlns:p14="http://schemas.microsoft.com/office/powerpoint/2010/main" val="12631374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2_Cornell01">
  <a:themeElements>
    <a:clrScheme name="Cornell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Cornell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FF33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FF3300"/>
            </a:solidFill>
            <a:effectLst/>
            <a:latin typeface="Arial" charset="0"/>
          </a:defRPr>
        </a:defPPr>
      </a:lstStyle>
    </a:lnDef>
  </a:objectDefaults>
  <a:extraClrSchemeLst>
    <a:extraClrScheme>
      <a:clrScheme name="Cornell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rnell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rnell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rnell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rnell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rnell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rnell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34886</TotalTime>
  <Words>2479</Words>
  <Application>Microsoft Office PowerPoint</Application>
  <PresentationFormat>On-screen Show (4:3)</PresentationFormat>
  <Paragraphs>455</Paragraphs>
  <Slides>59</Slides>
  <Notes>4</Notes>
  <HiddenSlides>3</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1" baseType="lpstr">
      <vt:lpstr>2_Cornell01</vt:lpstr>
      <vt:lpstr>Equation</vt:lpstr>
      <vt:lpstr>Fun with the Chicago Cylotron: μ-pair production in hadronic collisions  Stewart Smith Princeton University   s </vt:lpstr>
      <vt:lpstr>PowerPoint Presentation</vt:lpstr>
      <vt:lpstr>PowerPoint Presentation</vt:lpstr>
      <vt:lpstr>The Discovery of CP violation (1964)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Lots of Jim’s contemporaries who worked on K-decay went on to careers in HEP</vt:lpstr>
      <vt:lpstr>PowerPoint Presentation</vt:lpstr>
      <vt:lpstr>The Gang of Four ~ 1968</vt:lpstr>
      <vt:lpstr>Beginning of lepton-pair physics</vt:lpstr>
      <vt:lpstr>Leptomania:  1971 -1976</vt:lpstr>
      <vt:lpstr>PowerPoint Presentation</vt:lpstr>
      <vt:lpstr>PowerPoint Presentation</vt:lpstr>
      <vt:lpstr>     Where were these leptons coming from? </vt:lpstr>
      <vt:lpstr>The path to the muon lab</vt:lpstr>
      <vt:lpstr>PowerPoint Presentation</vt:lpstr>
      <vt:lpstr>PowerPoint Presentation</vt:lpstr>
      <vt:lpstr>PowerPoint Presentation</vt:lpstr>
      <vt:lpstr>E 331 chronology</vt:lpstr>
      <vt:lpstr>ICHEP in Tbilisi 1976 Welcome to Georgia!</vt:lpstr>
      <vt:lpstr>Mu-pair mass spectra, low-mass running</vt:lpstr>
      <vt:lpstr>PowerPoint Presentation</vt:lpstr>
      <vt:lpstr>The pattern is similar throughout the mass range</vt:lpstr>
      <vt:lpstr>PowerPoint Presentation</vt:lpstr>
      <vt:lpstr>Can we explain the low-mass continuum?</vt:lpstr>
      <vt:lpstr>         “High-mass running”               search for Drell-Yan begins</vt:lpstr>
      <vt:lpstr>“Naïve” Drell-Yan:  Valence quarks dominate</vt:lpstr>
      <vt:lpstr>Hints of Drell Yan</vt:lpstr>
      <vt:lpstr>Strong hints of Drell Yan</vt:lpstr>
      <vt:lpstr>To make progress we needed to upgrade the beam and detector</vt:lpstr>
      <vt:lpstr>E 444 – an extension that escalated into a new experiment</vt:lpstr>
      <vt:lpstr>PowerPoint Presentation</vt:lpstr>
      <vt:lpstr>PowerPoint Presentation</vt:lpstr>
      <vt:lpstr>A few concluding remarks</vt:lpstr>
      <vt:lpstr>BACKUP SLIDES</vt:lpstr>
      <vt:lpstr>PowerPoint Presentation</vt:lpstr>
      <vt:lpstr>K++  in the Standard Model</vt:lpstr>
      <vt:lpstr>K and the Unitarity Triangle  </vt:lpstr>
      <vt:lpstr>PowerPoint Presentation</vt:lpstr>
      <vt:lpstr>PowerPoint Presentation</vt:lpstr>
      <vt:lpstr>APS Centennial Logo</vt:lpstr>
      <vt:lpstr>Final Combined E787/949 Result</vt:lpstr>
      <vt:lpstr>CPV was still an unresolved                      issue at the Millenium</vt:lpstr>
      <vt:lpstr>Standard  model to the rescue (1973)  (Cabibbo-Kobayashi-Maskawa)</vt:lpstr>
      <vt:lpstr>  Observation of c and b quarks made CKM the leading candidate to  explain CPV</vt:lpstr>
      <vt:lpstr>Asymmetric B Factory </vt:lpstr>
      <vt:lpstr>PowerPoint Presentation</vt:lpstr>
      <vt:lpstr>Measuring CKM angles in the B0d system</vt:lpstr>
      <vt:lpstr>Putting it all together – 2008 Nobel Prize for Kobayashi and Maskawa:</vt:lpstr>
      <vt:lpstr>Direct CPV:  Rate asymmetries</vt:lpstr>
      <vt:lpstr>Largest Direct CP Violation ever!</vt:lpstr>
      <vt:lpstr>Simultaneously, the “end” of the Kaon  story in 2002 </vt:lpstr>
      <vt:lpstr>What does all this mean?</vt:lpstr>
      <vt:lpstr>(Cabibbo-Kobayashi-Maskawa)  (1973)  </vt:lpstr>
    </vt:vector>
  </TitlesOfParts>
  <Company>Stanford Linear Accelerator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dc:creator>
  <cp:lastModifiedBy>admin</cp:lastModifiedBy>
  <cp:revision>675</cp:revision>
  <dcterms:created xsi:type="dcterms:W3CDTF">2002-02-13T21:16:20Z</dcterms:created>
  <dcterms:modified xsi:type="dcterms:W3CDTF">2012-09-22T15:00:47Z</dcterms:modified>
</cp:coreProperties>
</file>